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5"/>
  </p:notesMasterIdLst>
  <p:handoutMasterIdLst>
    <p:handoutMasterId r:id="rId46"/>
  </p:handoutMasterIdLst>
  <p:sldIdLst>
    <p:sldId id="277" r:id="rId2"/>
    <p:sldId id="260" r:id="rId3"/>
    <p:sldId id="401" r:id="rId4"/>
    <p:sldId id="402" r:id="rId5"/>
    <p:sldId id="278" r:id="rId6"/>
    <p:sldId id="360" r:id="rId7"/>
    <p:sldId id="408" r:id="rId8"/>
    <p:sldId id="279" r:id="rId9"/>
    <p:sldId id="361" r:id="rId10"/>
    <p:sldId id="403" r:id="rId11"/>
    <p:sldId id="409" r:id="rId12"/>
    <p:sldId id="404" r:id="rId13"/>
    <p:sldId id="407" r:id="rId14"/>
    <p:sldId id="405" r:id="rId15"/>
    <p:sldId id="406" r:id="rId16"/>
    <p:sldId id="362" r:id="rId17"/>
    <p:sldId id="280" r:id="rId18"/>
    <p:sldId id="363" r:id="rId19"/>
    <p:sldId id="281" r:id="rId20"/>
    <p:sldId id="366" r:id="rId21"/>
    <p:sldId id="367" r:id="rId22"/>
    <p:sldId id="365" r:id="rId23"/>
    <p:sldId id="394" r:id="rId24"/>
    <p:sldId id="368" r:id="rId25"/>
    <p:sldId id="395" r:id="rId26"/>
    <p:sldId id="369" r:id="rId27"/>
    <p:sldId id="370" r:id="rId28"/>
    <p:sldId id="283" r:id="rId29"/>
    <p:sldId id="371" r:id="rId30"/>
    <p:sldId id="372" r:id="rId31"/>
    <p:sldId id="284" r:id="rId32"/>
    <p:sldId id="347" r:id="rId33"/>
    <p:sldId id="396" r:id="rId34"/>
    <p:sldId id="410" r:id="rId35"/>
    <p:sldId id="411" r:id="rId36"/>
    <p:sldId id="373" r:id="rId37"/>
    <p:sldId id="412" r:id="rId38"/>
    <p:sldId id="413" r:id="rId39"/>
    <p:sldId id="414" r:id="rId40"/>
    <p:sldId id="359" r:id="rId41"/>
    <p:sldId id="391" r:id="rId42"/>
    <p:sldId id="392" r:id="rId43"/>
    <p:sldId id="393" r:id="rId44"/>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66" autoAdjust="0"/>
    <p:restoredTop sz="94671" autoAdjust="0"/>
  </p:normalViewPr>
  <p:slideViewPr>
    <p:cSldViewPr showGuides="1">
      <p:cViewPr>
        <p:scale>
          <a:sx n="60" d="100"/>
          <a:sy n="60" d="100"/>
        </p:scale>
        <p:origin x="-1566" y="-210"/>
      </p:cViewPr>
      <p:guideLst>
        <p:guide orient="horz" pos="2160"/>
        <p:guide pos="2880"/>
      </p:guideLst>
    </p:cSldViewPr>
  </p:slideViewPr>
  <p:notesTextViewPr>
    <p:cViewPr>
      <p:scale>
        <a:sx n="1" d="1"/>
        <a:sy n="1" d="1"/>
      </p:scale>
      <p:origin x="0" y="0"/>
    </p:cViewPr>
  </p:notesTextViewPr>
  <p:sorterViewPr>
    <p:cViewPr>
      <p:scale>
        <a:sx n="50" d="100"/>
        <a:sy n="50" d="100"/>
      </p:scale>
      <p:origin x="0" y="4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14/03/1442</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14/03/1442</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8" y="836712"/>
            <a:ext cx="7299822" cy="864096"/>
          </a:xfrm>
        </p:spPr>
        <p:txBody>
          <a:bodyPr>
            <a:noAutofit/>
          </a:bodyPr>
          <a:lstStyle/>
          <a:p>
            <a:pPr marL="182880" algn="ctr"/>
            <a:r>
              <a:rPr lang="ar-EG" sz="5400" b="1" dirty="0" smtClean="0">
                <a:solidFill>
                  <a:schemeClr val="tx1"/>
                </a:solidFill>
                <a:effectLst>
                  <a:outerShdw blurRad="38100" dist="38100" dir="2700000" algn="tl">
                    <a:srgbClr val="000000">
                      <a:alpha val="43137"/>
                    </a:srgbClr>
                  </a:outerShdw>
                </a:effectLst>
                <a:cs typeface="Simple Bold Jut Out" pitchFamily="2" charset="-78"/>
              </a:rPr>
              <a:t>المحاضـــــــــــــــــــــــــــرة الثانية</a:t>
            </a:r>
            <a:endParaRPr lang="ar-EG" sz="5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373361" y="1844824"/>
            <a:ext cx="7200799" cy="3231654"/>
          </a:xfrm>
          <a:prstGeom prst="rect">
            <a:avLst/>
          </a:prstGeom>
        </p:spPr>
        <p:txBody>
          <a:bodyPr wrap="square">
            <a:spAutoFit/>
          </a:bodyPr>
          <a:lstStyle/>
          <a:p>
            <a:pPr marL="182880" algn="ctr">
              <a:lnSpc>
                <a:spcPct val="150000"/>
              </a:lnSpc>
              <a:spcBef>
                <a:spcPct val="0"/>
              </a:spcBef>
              <a:tabLst>
                <a:tab pos="5832475" algn="l"/>
              </a:tabLst>
            </a:pPr>
            <a:r>
              <a:rPr lang="ar-EG" sz="4800" b="1" kern="1400" spc="25" dirty="0">
                <a:solidFill>
                  <a:srgbClr val="000000"/>
                </a:solidFill>
                <a:ea typeface="Times New Roman"/>
                <a:cs typeface="Sakkal Majalla"/>
              </a:rPr>
              <a:t>الإهتزازات الطولية والعرضية </a:t>
            </a:r>
            <a:endParaRPr lang="ar-EG" sz="4800" b="1" kern="1400" spc="25" dirty="0" smtClean="0">
              <a:solidFill>
                <a:srgbClr val="000000"/>
              </a:solidFill>
              <a:ea typeface="Times New Roman"/>
              <a:cs typeface="Sakkal Majalla"/>
            </a:endParaRPr>
          </a:p>
          <a:p>
            <a:pPr marL="182880" algn="ctr">
              <a:lnSpc>
                <a:spcPct val="150000"/>
              </a:lnSpc>
              <a:spcBef>
                <a:spcPct val="0"/>
              </a:spcBef>
              <a:tabLst>
                <a:tab pos="5832475" algn="l"/>
              </a:tabLst>
            </a:pPr>
            <a:r>
              <a:rPr lang="ar-EG" sz="4400" b="1" dirty="0" smtClean="0">
                <a:latin typeface="+mj-lt"/>
                <a:ea typeface="+mj-ea"/>
                <a:cs typeface="Simple Bold Jut Out" pitchFamily="2" charset="-78"/>
              </a:rPr>
              <a:t>الفرقة الرابعة – </a:t>
            </a:r>
            <a:r>
              <a:rPr lang="ar-EG" sz="4400" b="1" dirty="0">
                <a:latin typeface="+mj-lt"/>
                <a:ea typeface="+mj-ea"/>
                <a:cs typeface="Simple Bold Jut Out" pitchFamily="2" charset="-78"/>
              </a:rPr>
              <a:t>هندسة زراعية </a:t>
            </a:r>
          </a:p>
          <a:p>
            <a:pPr marL="182880" algn="ctr">
              <a:lnSpc>
                <a:spcPct val="150000"/>
              </a:lnSpc>
              <a:spcBef>
                <a:spcPct val="0"/>
              </a:spcBef>
            </a:pPr>
            <a:r>
              <a:rPr lang="ar-EG" sz="4400" b="1" dirty="0">
                <a:latin typeface="+mj-lt"/>
                <a:ea typeface="+mj-ea"/>
                <a:cs typeface="Simple Bold Jut Out" pitchFamily="2" charset="-78"/>
              </a:rPr>
              <a:t>العام الجامعي 2020</a:t>
            </a:r>
            <a:r>
              <a:rPr lang="en-US" sz="4400" b="1" dirty="0">
                <a:latin typeface="+mj-lt"/>
                <a:ea typeface="+mj-ea"/>
                <a:cs typeface="Simple Bold Jut Out" pitchFamily="2" charset="-78"/>
              </a:rPr>
              <a:t>/</a:t>
            </a:r>
            <a:r>
              <a:rPr lang="ar-EG" sz="4400" b="1" dirty="0">
                <a:latin typeface="+mj-lt"/>
                <a:ea typeface="+mj-ea"/>
                <a:cs typeface="Simple Bold Jut Out" pitchFamily="2" charset="-78"/>
              </a:rPr>
              <a:t> 2021م.</a:t>
            </a:r>
            <a:endParaRPr lang="en-US" sz="4400" b="1" dirty="0">
              <a:latin typeface="+mj-lt"/>
              <a:ea typeface="+mj-ea"/>
              <a:cs typeface="Simple Bold Jut Out"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971600" y="476672"/>
                <a:ext cx="7560840" cy="5582169"/>
              </a:xfrm>
              <a:prstGeom prst="rect">
                <a:avLst/>
              </a:prstGeom>
            </p:spPr>
            <p:txBody>
              <a:bodyPr wrap="square">
                <a:spAutoFit/>
              </a:bodyPr>
              <a:lstStyle/>
              <a:p>
                <a:pPr marL="800100" lvl="1" indent="-342900" algn="just">
                  <a:buSzPct val="100000"/>
                  <a:buFont typeface="Wingdings" panose="05000000000000000000" pitchFamily="2" charset="2"/>
                  <a:buChar char="q"/>
                </a:pPr>
                <a:r>
                  <a:rPr lang="en-US" dirty="0">
                    <a:latin typeface="Sakkal Majalla"/>
                    <a:ea typeface="Calibri"/>
                    <a:cs typeface="Sakkal Majalla"/>
                  </a:rPr>
                  <a:t> </a:t>
                </a:r>
                <a:r>
                  <a:rPr lang="ar-EG" sz="2800" b="1" dirty="0">
                    <a:latin typeface="Sakkal Majalla" panose="02000000000000000000" pitchFamily="2" charset="-78"/>
                    <a:ea typeface="Calibri"/>
                    <a:cs typeface="Simple Bold Jut Out"/>
                  </a:rPr>
                  <a:t>من المعادلة الرئيسية للحركة التوافقية البسيطة</a:t>
                </a:r>
                <a:endParaRPr lang="en-US" sz="2800" b="1" dirty="0">
                  <a:latin typeface="Sakkal Majalla" panose="02000000000000000000" pitchFamily="2" charset="-78"/>
                  <a:ea typeface="Calibri"/>
                  <a:cs typeface="Simple Bold Jut Out"/>
                </a:endParaRPr>
              </a:p>
              <a:p>
                <a:pPr marL="889000" algn="ctr"/>
                <a14:m>
                  <m:oMathPara xmlns:m="http://schemas.openxmlformats.org/officeDocument/2006/math">
                    <m:oMathParaPr>
                      <m:jc m:val="centerGroup"/>
                    </m:oMathParaPr>
                    <m:oMath xmlns:m="http://schemas.openxmlformats.org/officeDocument/2006/math">
                      <m:f>
                        <m:fPr>
                          <m:ctrlPr>
                            <a:rPr lang="en-US" sz="2400" b="1" i="1">
                              <a:latin typeface="Cambria Math"/>
                              <a:ea typeface="Calibri"/>
                              <a:cs typeface="Simple Bold Jut Out"/>
                            </a:rPr>
                          </m:ctrlPr>
                        </m:fPr>
                        <m:num>
                          <m:sSup>
                            <m:sSupPr>
                              <m:ctrlPr>
                                <a:rPr lang="en-US" sz="2400" b="1" i="1">
                                  <a:latin typeface="Cambria Math"/>
                                  <a:ea typeface="Calibri"/>
                                  <a:cs typeface="Simple Bold Jut Out"/>
                                </a:rPr>
                              </m:ctrlPr>
                            </m:sSupPr>
                            <m:e>
                              <m:r>
                                <a:rPr lang="en-US" sz="2400" b="1">
                                  <a:latin typeface="Cambria Math"/>
                                  <a:ea typeface="Calibri"/>
                                  <a:cs typeface="Simple Bold Jut Out"/>
                                </a:rPr>
                                <m:t>𝑑</m:t>
                              </m:r>
                            </m:e>
                            <m:sup>
                              <m:r>
                                <a:rPr lang="en-US" sz="2400" b="1">
                                  <a:latin typeface="Cambria Math"/>
                                  <a:ea typeface="Calibri"/>
                                  <a:cs typeface="Simple Bold Jut Out"/>
                                </a:rPr>
                                <m:t>2</m:t>
                              </m:r>
                            </m:sup>
                          </m:sSup>
                          <m:r>
                            <a:rPr lang="en-US" sz="2400" b="1">
                              <a:latin typeface="Cambria Math"/>
                              <a:ea typeface="Calibri"/>
                              <a:cs typeface="Simple Bold Jut Out"/>
                            </a:rPr>
                            <m:t>𝑥</m:t>
                          </m:r>
                        </m:num>
                        <m:den>
                          <m:r>
                            <a:rPr lang="en-US" sz="2400" b="1">
                              <a:latin typeface="Cambria Math"/>
                              <a:ea typeface="Calibri"/>
                              <a:cs typeface="Simple Bold Jut Out"/>
                            </a:rPr>
                            <m:t>𝑑</m:t>
                          </m:r>
                          <m:sSup>
                            <m:sSupPr>
                              <m:ctrlPr>
                                <a:rPr lang="en-US" sz="2400" b="1" i="1">
                                  <a:latin typeface="Cambria Math"/>
                                  <a:ea typeface="Calibri"/>
                                  <a:cs typeface="Simple Bold Jut Out"/>
                                </a:rPr>
                              </m:ctrlPr>
                            </m:sSupPr>
                            <m:e>
                              <m:r>
                                <a:rPr lang="en-US" sz="2400" b="1">
                                  <a:latin typeface="Cambria Math"/>
                                  <a:ea typeface="Calibri"/>
                                  <a:cs typeface="Simple Bold Jut Out"/>
                                </a:rPr>
                                <m:t>𝑡</m:t>
                              </m:r>
                            </m:e>
                            <m:sup>
                              <m:r>
                                <a:rPr lang="en-US" sz="2400" b="1">
                                  <a:latin typeface="Cambria Math"/>
                                  <a:ea typeface="Calibri"/>
                                  <a:cs typeface="Simple Bold Jut Out"/>
                                </a:rPr>
                                <m:t>2</m:t>
                              </m:r>
                            </m:sup>
                          </m:sSup>
                        </m:den>
                      </m:f>
                      <m:r>
                        <a:rPr lang="en-US" sz="2400" b="1">
                          <a:latin typeface="Cambria Math"/>
                          <a:ea typeface="Calibri"/>
                          <a:cs typeface="Simple Bold Jut Out"/>
                        </a:rPr>
                        <m:t>+</m:t>
                      </m:r>
                      <m:sSup>
                        <m:sSupPr>
                          <m:ctrlPr>
                            <a:rPr lang="en-US" sz="2400" b="1" i="1">
                              <a:latin typeface="Cambria Math"/>
                              <a:ea typeface="Calibri"/>
                              <a:cs typeface="Simple Bold Jut Out"/>
                            </a:rPr>
                          </m:ctrlPr>
                        </m:sSupPr>
                        <m:e>
                          <m:r>
                            <a:rPr lang="en-US" sz="2400" b="1">
                              <a:latin typeface="Cambria Math"/>
                              <a:ea typeface="Calibri"/>
                              <a:cs typeface="Simple Bold Jut Out"/>
                            </a:rPr>
                            <m:t>𝜔</m:t>
                          </m:r>
                        </m:e>
                        <m:sup>
                          <m:r>
                            <a:rPr lang="en-US" sz="2400" b="1">
                              <a:latin typeface="Cambria Math"/>
                              <a:ea typeface="Calibri"/>
                              <a:cs typeface="Simple Bold Jut Out"/>
                            </a:rPr>
                            <m:t>2</m:t>
                          </m:r>
                        </m:sup>
                      </m:sSup>
                      <m:r>
                        <a:rPr lang="en-US" sz="2400" b="1">
                          <a:latin typeface="Cambria Math"/>
                          <a:ea typeface="Calibri"/>
                          <a:cs typeface="Simple Bold Jut Out"/>
                        </a:rPr>
                        <m:t>×</m:t>
                      </m:r>
                      <m:r>
                        <a:rPr lang="en-US" sz="2400" b="1">
                          <a:latin typeface="Cambria Math"/>
                          <a:ea typeface="Calibri"/>
                          <a:cs typeface="Simple Bold Jut Out"/>
                        </a:rPr>
                        <m:t>𝑥</m:t>
                      </m:r>
                      <m:r>
                        <a:rPr lang="en-US" sz="2400" b="1">
                          <a:latin typeface="Cambria Math"/>
                          <a:ea typeface="Calibri"/>
                          <a:cs typeface="Simple Bold Jut Out"/>
                        </a:rPr>
                        <m:t>=</m:t>
                      </m:r>
                      <m:r>
                        <a:rPr lang="en-US" sz="2400" b="1">
                          <a:latin typeface="Cambria Math"/>
                          <a:ea typeface="Calibri"/>
                          <a:cs typeface="Simple Bold Jut Out"/>
                        </a:rPr>
                        <m:t>0</m:t>
                      </m:r>
                      <m:r>
                        <a:rPr lang="en-US" sz="2400" b="1">
                          <a:latin typeface="Cambria Math"/>
                          <a:ea typeface="Calibri"/>
                          <a:cs typeface="Simple Bold Jut Out"/>
                        </a:rPr>
                        <m:t>  …   (</m:t>
                      </m:r>
                      <m:r>
                        <a:rPr lang="en-US" sz="2400" b="1">
                          <a:latin typeface="Cambria Math"/>
                          <a:ea typeface="Calibri"/>
                          <a:cs typeface="Simple Bold Jut Out"/>
                        </a:rPr>
                        <m:t>𝑖𝑣</m:t>
                      </m:r>
                      <m:r>
                        <a:rPr lang="en-US" sz="2400" b="1">
                          <a:latin typeface="Cambria Math"/>
                          <a:ea typeface="Calibri"/>
                          <a:cs typeface="Simple Bold Jut Out"/>
                        </a:rPr>
                        <m:t>)</m:t>
                      </m:r>
                    </m:oMath>
                  </m:oMathPara>
                </a14:m>
                <a:endParaRPr lang="en-US" sz="2400" b="1" dirty="0">
                  <a:latin typeface="Sakkal Majalla" panose="02000000000000000000" pitchFamily="2" charset="-78"/>
                  <a:ea typeface="Calibri"/>
                  <a:cs typeface="Simple Bold Jut Out"/>
                </a:endParaRPr>
              </a:p>
              <a:p>
                <a:pPr marL="914400" lvl="1" indent="-457200" algn="just">
                  <a:buSzPct val="70000"/>
                  <a:buFont typeface="Wingdings" panose="05000000000000000000" pitchFamily="2" charset="2"/>
                  <a:buChar char="q"/>
                </a:pPr>
                <a:r>
                  <a:rPr lang="ar-EG" sz="2800" b="1" dirty="0">
                    <a:latin typeface="Sakkal Majalla" panose="02000000000000000000" pitchFamily="2" charset="-78"/>
                    <a:ea typeface="Calibri"/>
                    <a:cs typeface="Simple Bold Jut Out"/>
                  </a:rPr>
                  <a:t>بمقارنة المعادلتين </a:t>
                </a:r>
                <a:r>
                  <a:rPr lang="en-US" sz="2800" b="1" dirty="0">
                    <a:latin typeface="Sakkal Majalla" panose="02000000000000000000" pitchFamily="2" charset="-78"/>
                    <a:ea typeface="Calibri"/>
                    <a:cs typeface="Simple Bold Jut Out"/>
                  </a:rPr>
                  <a:t>(iii) and (iv)  </a:t>
                </a:r>
                <a:r>
                  <a:rPr lang="ar-EG" sz="2800" b="1" dirty="0">
                    <a:latin typeface="Sakkal Majalla" panose="02000000000000000000" pitchFamily="2" charset="-78"/>
                    <a:ea typeface="Calibri"/>
                    <a:cs typeface="Simple Bold Jut Out"/>
                  </a:rPr>
                  <a:t>نحصل على كلا مما يلي:</a:t>
                </a:r>
                <a:endParaRPr lang="en-US" sz="2800" b="1" dirty="0">
                  <a:latin typeface="Sakkal Majalla" panose="02000000000000000000" pitchFamily="2" charset="-78"/>
                  <a:ea typeface="Calibri"/>
                  <a:cs typeface="Simple Bold Jut Out"/>
                </a:endParaRPr>
              </a:p>
              <a:p>
                <a:pPr lvl="1" algn="just">
                  <a:buSzPts val="1800"/>
                </a:pPr>
                <a:r>
                  <a:rPr lang="ar-EG" sz="2800" b="1" dirty="0">
                    <a:latin typeface="Sakkal Majalla" panose="02000000000000000000" pitchFamily="2" charset="-78"/>
                    <a:ea typeface="Calibri"/>
                    <a:cs typeface="Simple Bold Jut Out"/>
                  </a:rPr>
                  <a:t>التردد الدائري </a:t>
                </a:r>
                <a:r>
                  <a:rPr lang="en-US" sz="2800" b="1" dirty="0">
                    <a:latin typeface="Sakkal Majalla" panose="02000000000000000000" pitchFamily="2" charset="-78"/>
                    <a:ea typeface="Calibri"/>
                    <a:cs typeface="Simple Bold Jut Out"/>
                  </a:rPr>
                  <a:t>Circular Frequency</a:t>
                </a:r>
              </a:p>
              <a:p>
                <a:pPr marL="1346200" algn="ctr"/>
                <a14:m>
                  <m:oMathPara xmlns:m="http://schemas.openxmlformats.org/officeDocument/2006/math">
                    <m:oMathParaPr>
                      <m:jc m:val="centerGroup"/>
                    </m:oMathParaPr>
                    <m:oMath xmlns:m="http://schemas.openxmlformats.org/officeDocument/2006/math">
                      <m:r>
                        <a:rPr lang="en-US" sz="2400" b="1">
                          <a:latin typeface="Cambria Math"/>
                          <a:ea typeface="Calibri"/>
                          <a:cs typeface="Simple Bold Jut Out"/>
                        </a:rPr>
                        <m:t>𝜔</m:t>
                      </m:r>
                      <m:r>
                        <a:rPr lang="en-US" sz="2400" b="1">
                          <a:latin typeface="Cambria Math"/>
                          <a:ea typeface="Calibri"/>
                          <a:cs typeface="Simple Bold Jut Out"/>
                        </a:rPr>
                        <m:t>=</m:t>
                      </m:r>
                      <m:rad>
                        <m:radPr>
                          <m:degHide m:val="on"/>
                          <m:ctrlPr>
                            <a:rPr lang="en-US" sz="2400" b="1" i="1">
                              <a:latin typeface="Cambria Math"/>
                              <a:ea typeface="Calibri"/>
                              <a:cs typeface="Simple Bold Jut Out"/>
                            </a:rPr>
                          </m:ctrlPr>
                        </m:radPr>
                        <m:deg/>
                        <m:e>
                          <m:f>
                            <m:fPr>
                              <m:ctrlPr>
                                <a:rPr lang="en-US" sz="2400" b="1" i="1">
                                  <a:latin typeface="Cambria Math"/>
                                  <a:ea typeface="Calibri"/>
                                  <a:cs typeface="Simple Bold Jut Out"/>
                                </a:rPr>
                              </m:ctrlPr>
                            </m:fPr>
                            <m:num>
                              <m:r>
                                <a:rPr lang="en-US" sz="2400" b="1">
                                  <a:latin typeface="Cambria Math"/>
                                  <a:ea typeface="Calibri"/>
                                  <a:cs typeface="Simple Bold Jut Out"/>
                                </a:rPr>
                                <m:t>𝑠</m:t>
                              </m:r>
                            </m:num>
                            <m:den>
                              <m:r>
                                <a:rPr lang="en-US" sz="2400" b="1">
                                  <a:latin typeface="Cambria Math"/>
                                  <a:ea typeface="Calibri"/>
                                  <a:cs typeface="Simple Bold Jut Out"/>
                                </a:rPr>
                                <m:t>𝑚</m:t>
                              </m:r>
                            </m:den>
                          </m:f>
                        </m:e>
                      </m:rad>
                    </m:oMath>
                  </m:oMathPara>
                </a14:m>
                <a:endParaRPr lang="en-US" sz="2400" b="1" dirty="0">
                  <a:latin typeface="Sakkal Majalla" panose="02000000000000000000" pitchFamily="2" charset="-78"/>
                  <a:ea typeface="Calibri"/>
                  <a:cs typeface="Simple Bold Jut Out"/>
                </a:endParaRPr>
              </a:p>
              <a:p>
                <a:pPr marL="914400" lvl="1" indent="-457200" algn="just">
                  <a:buSzPts val="1800"/>
                  <a:buFont typeface="Wingdings" panose="05000000000000000000" pitchFamily="2" charset="2"/>
                  <a:buChar char="q"/>
                </a:pPr>
                <a:r>
                  <a:rPr lang="ar-EG" sz="2800" b="1" dirty="0">
                    <a:latin typeface="Sakkal Majalla" panose="02000000000000000000" pitchFamily="2" charset="-78"/>
                    <a:ea typeface="Calibri"/>
                    <a:cs typeface="Simple Bold Jut Out"/>
                  </a:rPr>
                  <a:t>زمن الدورة الإهتزازية </a:t>
                </a:r>
                <a:r>
                  <a:rPr lang="en-US" sz="2800" b="1" dirty="0">
                    <a:latin typeface="Sakkal Majalla" panose="02000000000000000000" pitchFamily="2" charset="-78"/>
                    <a:ea typeface="Calibri"/>
                    <a:cs typeface="Simple Bold Jut Out"/>
                  </a:rPr>
                  <a:t>Time Period</a:t>
                </a:r>
              </a:p>
              <a:p>
                <a:pPr marL="889000" algn="just"/>
                <a14:m>
                  <m:oMathPara xmlns:m="http://schemas.openxmlformats.org/officeDocument/2006/math">
                    <m:oMathParaPr>
                      <m:jc m:val="centerGroup"/>
                    </m:oMathParaPr>
                    <m:oMath xmlns:m="http://schemas.openxmlformats.org/officeDocument/2006/math">
                      <m:sSub>
                        <m:sSubPr>
                          <m:ctrlPr>
                            <a:rPr lang="en-US" sz="2400" b="1" i="1">
                              <a:latin typeface="Cambria Math"/>
                              <a:ea typeface="Calibri"/>
                              <a:cs typeface="Simple Bold Jut Out"/>
                            </a:rPr>
                          </m:ctrlPr>
                        </m:sSubPr>
                        <m:e>
                          <m:r>
                            <a:rPr lang="en-US" sz="2400" b="1">
                              <a:latin typeface="Cambria Math"/>
                              <a:ea typeface="Calibri"/>
                              <a:cs typeface="Simple Bold Jut Out"/>
                            </a:rPr>
                            <m:t>𝑡</m:t>
                          </m:r>
                        </m:e>
                        <m:sub>
                          <m:r>
                            <a:rPr lang="en-US" sz="2400" b="1">
                              <a:latin typeface="Cambria Math"/>
                              <a:ea typeface="Calibri"/>
                              <a:cs typeface="Simple Bold Jut Out"/>
                            </a:rPr>
                            <m:t>𝑝</m:t>
                          </m:r>
                        </m:sub>
                      </m:sSub>
                      <m:r>
                        <a:rPr lang="en-US" sz="2400" b="1">
                          <a:latin typeface="Cambria Math"/>
                          <a:ea typeface="Calibri"/>
                          <a:cs typeface="Simple Bold Jut Out"/>
                        </a:rPr>
                        <m:t>=</m:t>
                      </m:r>
                      <m:f>
                        <m:fPr>
                          <m:ctrlPr>
                            <a:rPr lang="en-US" sz="2400" b="1" i="1">
                              <a:latin typeface="Cambria Math"/>
                              <a:ea typeface="Calibri"/>
                              <a:cs typeface="Simple Bold Jut Out"/>
                            </a:rPr>
                          </m:ctrlPr>
                        </m:fPr>
                        <m:num>
                          <m:r>
                            <a:rPr lang="en-US" sz="2400" b="1">
                              <a:latin typeface="Cambria Math"/>
                              <a:ea typeface="Calibri"/>
                              <a:cs typeface="Simple Bold Jut Out"/>
                            </a:rPr>
                            <m:t>2</m:t>
                          </m:r>
                          <m:r>
                            <a:rPr lang="en-US" sz="2400" b="1">
                              <a:latin typeface="Cambria Math"/>
                              <a:ea typeface="Calibri"/>
                              <a:cs typeface="Simple Bold Jut Out"/>
                            </a:rPr>
                            <m:t>𝜋</m:t>
                          </m:r>
                        </m:num>
                        <m:den>
                          <m:r>
                            <a:rPr lang="en-US" sz="2400" b="1">
                              <a:latin typeface="Cambria Math"/>
                              <a:ea typeface="Calibri"/>
                              <a:cs typeface="Simple Bold Jut Out"/>
                            </a:rPr>
                            <m:t>𝜔</m:t>
                          </m:r>
                        </m:den>
                      </m:f>
                      <m:r>
                        <a:rPr lang="en-US" sz="2400" b="1">
                          <a:latin typeface="Cambria Math"/>
                          <a:ea typeface="Calibri"/>
                          <a:cs typeface="Simple Bold Jut Out"/>
                        </a:rPr>
                        <m:t>=</m:t>
                      </m:r>
                      <m:r>
                        <a:rPr lang="en-US" sz="2400" b="1">
                          <a:latin typeface="Cambria Math"/>
                          <a:ea typeface="Calibri"/>
                          <a:cs typeface="Simple Bold Jut Out"/>
                        </a:rPr>
                        <m:t>2</m:t>
                      </m:r>
                      <m:r>
                        <a:rPr lang="en-US" sz="2400" b="1">
                          <a:latin typeface="Cambria Math"/>
                          <a:ea typeface="Calibri"/>
                          <a:cs typeface="Simple Bold Jut Out"/>
                        </a:rPr>
                        <m:t>𝜋</m:t>
                      </m:r>
                      <m:rad>
                        <m:radPr>
                          <m:degHide m:val="on"/>
                          <m:ctrlPr>
                            <a:rPr lang="en-US" sz="2400" b="1" i="1">
                              <a:latin typeface="Cambria Math"/>
                              <a:ea typeface="Calibri"/>
                              <a:cs typeface="Simple Bold Jut Out"/>
                            </a:rPr>
                          </m:ctrlPr>
                        </m:radPr>
                        <m:deg/>
                        <m:e>
                          <m:f>
                            <m:fPr>
                              <m:ctrlPr>
                                <a:rPr lang="en-US" sz="2400" b="1" i="1">
                                  <a:latin typeface="Cambria Math"/>
                                  <a:ea typeface="Calibri"/>
                                  <a:cs typeface="Simple Bold Jut Out"/>
                                </a:rPr>
                              </m:ctrlPr>
                            </m:fPr>
                            <m:num>
                              <m:r>
                                <a:rPr lang="en-US" sz="2400" b="1">
                                  <a:latin typeface="Cambria Math"/>
                                  <a:ea typeface="Calibri"/>
                                  <a:cs typeface="Simple Bold Jut Out"/>
                                </a:rPr>
                                <m:t>𝑚</m:t>
                              </m:r>
                            </m:num>
                            <m:den>
                              <m:r>
                                <a:rPr lang="en-US" sz="2400" b="1">
                                  <a:latin typeface="Cambria Math"/>
                                  <a:ea typeface="Calibri"/>
                                  <a:cs typeface="Simple Bold Jut Out"/>
                                </a:rPr>
                                <m:t>𝑠</m:t>
                              </m:r>
                            </m:den>
                          </m:f>
                        </m:e>
                      </m:rad>
                    </m:oMath>
                  </m:oMathPara>
                </a14:m>
                <a:endParaRPr lang="en-US" sz="2800" b="1" dirty="0">
                  <a:latin typeface="Sakkal Majalla" panose="02000000000000000000" pitchFamily="2" charset="-78"/>
                  <a:ea typeface="Calibri"/>
                  <a:cs typeface="Simple Bold Jut Out"/>
                </a:endParaRPr>
              </a:p>
              <a:p>
                <a:pPr marL="914400" lvl="1" indent="-457200" algn="just">
                  <a:buSzPts val="1800"/>
                  <a:buFont typeface="Wingdings" panose="05000000000000000000" pitchFamily="2" charset="2"/>
                  <a:buChar char="q"/>
                </a:pPr>
                <a:r>
                  <a:rPr lang="ar-EG" sz="2800" b="1" dirty="0">
                    <a:latin typeface="Sakkal Majalla" panose="02000000000000000000" pitchFamily="2" charset="-78"/>
                    <a:ea typeface="Calibri"/>
                    <a:cs typeface="Simple Bold Jut Out"/>
                  </a:rPr>
                  <a:t>التردد الطبيعي </a:t>
                </a:r>
                <a:r>
                  <a:rPr lang="en-US" sz="2800" b="1" dirty="0">
                    <a:latin typeface="Sakkal Majalla" panose="02000000000000000000" pitchFamily="2" charset="-78"/>
                    <a:ea typeface="Calibri"/>
                    <a:cs typeface="Simple Bold Jut Out"/>
                  </a:rPr>
                  <a:t>Natural Frequency</a:t>
                </a:r>
              </a:p>
              <a:p>
                <a:pPr marL="889000" algn="just"/>
                <a14:m>
                  <m:oMathPara xmlns:m="http://schemas.openxmlformats.org/officeDocument/2006/math">
                    <m:oMathParaPr>
                      <m:jc m:val="centerGroup"/>
                    </m:oMathParaPr>
                    <m:oMath xmlns:m="http://schemas.openxmlformats.org/officeDocument/2006/math">
                      <m:sSub>
                        <m:sSubPr>
                          <m:ctrlPr>
                            <a:rPr lang="en-US" sz="2400" b="1" i="1">
                              <a:latin typeface="Cambria Math"/>
                              <a:ea typeface="Calibri"/>
                              <a:cs typeface="Simple Bold Jut Out"/>
                            </a:rPr>
                          </m:ctrlPr>
                        </m:sSubPr>
                        <m:e>
                          <m:r>
                            <a:rPr lang="en-US" sz="2400" b="1">
                              <a:latin typeface="Cambria Math"/>
                              <a:ea typeface="Calibri"/>
                              <a:cs typeface="Simple Bold Jut Out"/>
                            </a:rPr>
                            <m:t>𝑓</m:t>
                          </m:r>
                        </m:e>
                        <m:sub>
                          <m:r>
                            <a:rPr lang="en-US" sz="2400" b="1">
                              <a:latin typeface="Cambria Math"/>
                              <a:ea typeface="Calibri"/>
                              <a:cs typeface="Simple Bold Jut Out"/>
                            </a:rPr>
                            <m:t>𝑛</m:t>
                          </m:r>
                        </m:sub>
                      </m:sSub>
                      <m:r>
                        <a:rPr lang="en-US" sz="2400" b="1">
                          <a:latin typeface="Cambria Math"/>
                          <a:ea typeface="Calibri"/>
                          <a:cs typeface="Simple Bold Jut Out"/>
                        </a:rPr>
                        <m:t>=</m:t>
                      </m:r>
                      <m:f>
                        <m:fPr>
                          <m:ctrlPr>
                            <a:rPr lang="en-US" sz="2400" b="1" i="1">
                              <a:latin typeface="Cambria Math"/>
                              <a:ea typeface="Calibri"/>
                              <a:cs typeface="Simple Bold Jut Out"/>
                            </a:rPr>
                          </m:ctrlPr>
                        </m:fPr>
                        <m:num>
                          <m:r>
                            <a:rPr lang="en-US" sz="2400" b="1">
                              <a:latin typeface="Cambria Math"/>
                              <a:ea typeface="Calibri"/>
                              <a:cs typeface="Simple Bold Jut Out"/>
                            </a:rPr>
                            <m:t>1</m:t>
                          </m:r>
                        </m:num>
                        <m:den>
                          <m:sSub>
                            <m:sSubPr>
                              <m:ctrlPr>
                                <a:rPr lang="en-US" sz="2400" b="1" i="1">
                                  <a:latin typeface="Cambria Math"/>
                                  <a:ea typeface="Calibri"/>
                                  <a:cs typeface="Simple Bold Jut Out"/>
                                </a:rPr>
                              </m:ctrlPr>
                            </m:sSubPr>
                            <m:e>
                              <m:r>
                                <a:rPr lang="en-US" sz="2400" b="1">
                                  <a:latin typeface="Cambria Math"/>
                                  <a:ea typeface="Calibri"/>
                                  <a:cs typeface="Simple Bold Jut Out"/>
                                </a:rPr>
                                <m:t>𝑡</m:t>
                              </m:r>
                            </m:e>
                            <m:sub>
                              <m:r>
                                <a:rPr lang="en-US" sz="2400" b="1">
                                  <a:latin typeface="Cambria Math"/>
                                  <a:ea typeface="Calibri"/>
                                  <a:cs typeface="Simple Bold Jut Out"/>
                                </a:rPr>
                                <m:t>𝑝</m:t>
                              </m:r>
                            </m:sub>
                          </m:sSub>
                        </m:den>
                      </m:f>
                      <m:r>
                        <a:rPr lang="en-US" sz="2400" b="1">
                          <a:latin typeface="Cambria Math"/>
                          <a:ea typeface="Calibri"/>
                          <a:cs typeface="Simple Bold Jut Out"/>
                        </a:rPr>
                        <m:t>=</m:t>
                      </m:r>
                      <m:f>
                        <m:fPr>
                          <m:ctrlPr>
                            <a:rPr lang="en-US" sz="2400" b="1" i="1">
                              <a:latin typeface="Cambria Math"/>
                              <a:ea typeface="Calibri"/>
                              <a:cs typeface="Simple Bold Jut Out"/>
                            </a:rPr>
                          </m:ctrlPr>
                        </m:fPr>
                        <m:num>
                          <m:r>
                            <a:rPr lang="en-US" sz="2400" b="1">
                              <a:latin typeface="Cambria Math"/>
                              <a:ea typeface="Calibri"/>
                              <a:cs typeface="Simple Bold Jut Out"/>
                            </a:rPr>
                            <m:t>1</m:t>
                          </m:r>
                        </m:num>
                        <m:den>
                          <m:r>
                            <a:rPr lang="en-US" sz="2400" b="1">
                              <a:latin typeface="Cambria Math"/>
                              <a:ea typeface="Calibri"/>
                              <a:cs typeface="Simple Bold Jut Out"/>
                            </a:rPr>
                            <m:t>2</m:t>
                          </m:r>
                          <m:r>
                            <a:rPr lang="en-US" sz="2400" b="1">
                              <a:latin typeface="Cambria Math"/>
                              <a:ea typeface="Calibri"/>
                              <a:cs typeface="Simple Bold Jut Out"/>
                            </a:rPr>
                            <m:t>𝜋</m:t>
                          </m:r>
                        </m:den>
                      </m:f>
                      <m:rad>
                        <m:radPr>
                          <m:degHide m:val="on"/>
                          <m:ctrlPr>
                            <a:rPr lang="en-US" sz="2400" b="1" i="1">
                              <a:latin typeface="Cambria Math"/>
                              <a:ea typeface="Calibri"/>
                              <a:cs typeface="Simple Bold Jut Out"/>
                            </a:rPr>
                          </m:ctrlPr>
                        </m:radPr>
                        <m:deg/>
                        <m:e>
                          <m:f>
                            <m:fPr>
                              <m:ctrlPr>
                                <a:rPr lang="en-US" sz="2400" b="1" i="1">
                                  <a:latin typeface="Cambria Math"/>
                                  <a:ea typeface="Calibri"/>
                                  <a:cs typeface="Simple Bold Jut Out"/>
                                </a:rPr>
                              </m:ctrlPr>
                            </m:fPr>
                            <m:num>
                              <m:r>
                                <a:rPr lang="en-US" sz="2400" b="1">
                                  <a:latin typeface="Cambria Math"/>
                                  <a:ea typeface="Calibri"/>
                                  <a:cs typeface="Simple Bold Jut Out"/>
                                </a:rPr>
                                <m:t>𝑔</m:t>
                              </m:r>
                            </m:num>
                            <m:den>
                              <m:r>
                                <a:rPr lang="en-US" sz="2400" b="1">
                                  <a:latin typeface="Cambria Math"/>
                                  <a:ea typeface="Calibri"/>
                                  <a:cs typeface="Simple Bold Jut Out"/>
                                </a:rPr>
                                <m:t>𝛿</m:t>
                              </m:r>
                            </m:den>
                          </m:f>
                        </m:e>
                      </m:rad>
                      <m:r>
                        <a:rPr lang="en-US" sz="2400" b="1">
                          <a:latin typeface="Cambria Math"/>
                          <a:ea typeface="Calibri"/>
                          <a:cs typeface="Simple Bold Jut Out"/>
                        </a:rPr>
                        <m:t>=</m:t>
                      </m:r>
                      <m:r>
                        <a:rPr lang="en-US" sz="2400" b="1">
                          <a:latin typeface="Cambria Math"/>
                          <a:ea typeface="Calibri"/>
                          <a:cs typeface="Simple Bold Jut Out"/>
                        </a:rPr>
                        <m:t>2</m:t>
                      </m:r>
                      <m:r>
                        <a:rPr lang="en-US" sz="2400" b="1">
                          <a:latin typeface="Cambria Math"/>
                          <a:ea typeface="Calibri"/>
                          <a:cs typeface="Simple Bold Jut Out"/>
                        </a:rPr>
                        <m:t>𝜋</m:t>
                      </m:r>
                      <m:rad>
                        <m:radPr>
                          <m:degHide m:val="on"/>
                          <m:ctrlPr>
                            <a:rPr lang="en-US" sz="2400" b="1" i="1">
                              <a:latin typeface="Cambria Math"/>
                              <a:ea typeface="Calibri"/>
                              <a:cs typeface="Simple Bold Jut Out"/>
                            </a:rPr>
                          </m:ctrlPr>
                        </m:radPr>
                        <m:deg/>
                        <m:e>
                          <m:f>
                            <m:fPr>
                              <m:ctrlPr>
                                <a:rPr lang="en-US" sz="2400" b="1" i="1">
                                  <a:latin typeface="Cambria Math"/>
                                  <a:ea typeface="Calibri"/>
                                  <a:cs typeface="Simple Bold Jut Out"/>
                                </a:rPr>
                              </m:ctrlPr>
                            </m:fPr>
                            <m:num>
                              <m:r>
                                <a:rPr lang="en-US" sz="2400" b="1">
                                  <a:latin typeface="Cambria Math"/>
                                  <a:ea typeface="Calibri"/>
                                  <a:cs typeface="Simple Bold Jut Out"/>
                                </a:rPr>
                                <m:t>9</m:t>
                              </m:r>
                              <m:r>
                                <a:rPr lang="en-US" sz="2400" b="1">
                                  <a:latin typeface="Cambria Math"/>
                                  <a:ea typeface="Calibri"/>
                                  <a:cs typeface="Simple Bold Jut Out"/>
                                </a:rPr>
                                <m:t>.</m:t>
                              </m:r>
                              <m:r>
                                <a:rPr lang="en-US" sz="2400" b="1">
                                  <a:latin typeface="Cambria Math"/>
                                  <a:ea typeface="Calibri"/>
                                  <a:cs typeface="Simple Bold Jut Out"/>
                                </a:rPr>
                                <m:t>81</m:t>
                              </m:r>
                            </m:num>
                            <m:den>
                              <m:r>
                                <a:rPr lang="en-US" sz="2400" b="1">
                                  <a:latin typeface="Cambria Math"/>
                                  <a:ea typeface="Calibri"/>
                                  <a:cs typeface="Simple Bold Jut Out"/>
                                </a:rPr>
                                <m:t>𝛿</m:t>
                              </m:r>
                            </m:den>
                          </m:f>
                        </m:e>
                      </m:rad>
                    </m:oMath>
                  </m:oMathPara>
                </a14:m>
                <a:endParaRPr lang="en-US" sz="2800" b="1" dirty="0">
                  <a:latin typeface="Sakkal Majalla" panose="02000000000000000000" pitchFamily="2" charset="-78"/>
                  <a:ea typeface="Calibri"/>
                  <a:cs typeface="Simple Bold Jut Out"/>
                </a:endParaRPr>
              </a:p>
            </p:txBody>
          </p:sp>
        </mc:Choice>
        <mc:Fallback>
          <p:sp>
            <p:nvSpPr>
              <p:cNvPr id="4" name="Rectangle 3"/>
              <p:cNvSpPr>
                <a:spLocks noRot="1" noChangeAspect="1" noMove="1" noResize="1" noEditPoints="1" noAdjustHandles="1" noChangeArrowheads="1" noChangeShapeType="1" noTextEdit="1"/>
              </p:cNvSpPr>
              <p:nvPr/>
            </p:nvSpPr>
            <p:spPr>
              <a:xfrm>
                <a:off x="971600" y="476672"/>
                <a:ext cx="7560840" cy="5582169"/>
              </a:xfrm>
              <a:prstGeom prst="rect">
                <a:avLst/>
              </a:prstGeom>
              <a:blipFill rotWithShape="1">
                <a:blip r:embed="rId2"/>
                <a:stretch>
                  <a:fillRect t="-1310"/>
                </a:stretch>
              </a:blipFill>
            </p:spPr>
            <p:txBody>
              <a:bodyPr/>
              <a:lstStyle/>
              <a:p>
                <a:r>
                  <a:rPr lang="ar-EG">
                    <a:noFill/>
                  </a:rPr>
                  <a:t> </a:t>
                </a:r>
              </a:p>
            </p:txBody>
          </p:sp>
        </mc:Fallback>
      </mc:AlternateContent>
    </p:spTree>
    <p:extLst>
      <p:ext uri="{BB962C8B-B14F-4D97-AF65-F5344CB8AC3E}">
        <p14:creationId xmlns:p14="http://schemas.microsoft.com/office/powerpoint/2010/main" val="3330197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187624" y="764704"/>
                <a:ext cx="7272808" cy="5565434"/>
              </a:xfrm>
              <a:prstGeom prst="rect">
                <a:avLst/>
              </a:prstGeom>
            </p:spPr>
            <p:txBody>
              <a:bodyPr wrap="square">
                <a:spAutoFit/>
              </a:bodyPr>
              <a:lstStyle/>
              <a:p>
                <a:pPr marL="1166813" lvl="2" indent="-1071563" algn="just">
                  <a:lnSpc>
                    <a:spcPct val="130000"/>
                  </a:lnSpc>
                </a:pPr>
                <a:r>
                  <a:rPr lang="ar-EG" sz="3200" dirty="0">
                    <a:latin typeface="Cambria Math"/>
                    <a:ea typeface="Calibri"/>
                    <a:cs typeface="Sakkal Majalla"/>
                  </a:rPr>
                  <a:t>ملاحظة</a:t>
                </a:r>
                <a:r>
                  <a:rPr lang="ar-EG" sz="3200" dirty="0">
                    <a:latin typeface="Cambria Math"/>
                    <a:ea typeface="Calibri"/>
                    <a:cs typeface="Sakkal Majalla"/>
                  </a:rPr>
                  <a:t>: </a:t>
                </a:r>
                <a:r>
                  <a:rPr lang="ar-EG" sz="2800" dirty="0">
                    <a:latin typeface="Cambria Math"/>
                    <a:ea typeface="Calibri"/>
                    <a:cs typeface="Sakkal Majalla"/>
                  </a:rPr>
                  <a:t>الإنحراف </a:t>
                </a:r>
                <a:r>
                  <a:rPr lang="ar-EG" sz="2800" dirty="0" smtClean="0">
                    <a:effectLst/>
                    <a:latin typeface="Cambria Math"/>
                    <a:ea typeface="Calibri"/>
                    <a:cs typeface="Sakkal Majalla"/>
                  </a:rPr>
                  <a:t>الإستاتيكي </a:t>
                </a:r>
                <a:r>
                  <a:rPr lang="en-US" sz="2800" dirty="0" smtClean="0">
                    <a:effectLst/>
                    <a:latin typeface="Cambria Math"/>
                    <a:ea typeface="Calibri"/>
                    <a:cs typeface="Sakkal Majalla"/>
                  </a:rPr>
                  <a:t>(</a:t>
                </a:r>
                <a:r>
                  <a:rPr lang="en-US" sz="2800" dirty="0">
                    <a:effectLst/>
                    <a:latin typeface="Cambria Math"/>
                    <a:ea typeface="Calibri"/>
                    <a:cs typeface="Sakkal Majalla"/>
                    <a:sym typeface="Symbol"/>
                  </a:rPr>
                  <a:t></a:t>
                </a:r>
                <a:r>
                  <a:rPr lang="en-US" sz="2800" dirty="0">
                    <a:effectLst/>
                    <a:latin typeface="Cambria Math"/>
                    <a:ea typeface="Calibri"/>
                    <a:cs typeface="Sakkal Majalla"/>
                  </a:rPr>
                  <a:t>)</a:t>
                </a:r>
                <a:r>
                  <a:rPr lang="ar-EG" sz="2800" dirty="0">
                    <a:effectLst/>
                    <a:latin typeface="Cambria Math"/>
                    <a:ea typeface="Calibri"/>
                    <a:cs typeface="Sakkal Majalla"/>
                  </a:rPr>
                  <a:t> فيي حالة الإهتزازات الطولية الحرة يتم الحصول عليه من معادلة قانون هوك كما يلي:</a:t>
                </a:r>
                <a:endParaRPr lang="en-US" sz="2800" dirty="0">
                  <a:effectLst/>
                  <a:latin typeface="Cambria Math"/>
                  <a:ea typeface="Calibri"/>
                  <a:cs typeface="Sakkal Majalla"/>
                </a:endParaRPr>
              </a:p>
              <a:p>
                <a:pPr marL="889000" algn="just">
                  <a:lnSpc>
                    <a:spcPct val="130000"/>
                  </a:lnSpc>
                </a:pPr>
                <a14:m>
                  <m:oMathPara xmlns:m="http://schemas.openxmlformats.org/officeDocument/2006/math">
                    <m:oMathParaPr>
                      <m:jc m:val="centerGroup"/>
                    </m:oMathParaPr>
                    <m:oMath xmlns:m="http://schemas.openxmlformats.org/officeDocument/2006/math">
                      <m:f>
                        <m:fPr>
                          <m:ctrlPr>
                            <a:rPr lang="en-US" sz="2400" i="1">
                              <a:effectLst/>
                              <a:latin typeface="Cambria Math"/>
                              <a:ea typeface="Calibri"/>
                              <a:cs typeface="Sakkal Majalla"/>
                            </a:rPr>
                          </m:ctrlPr>
                        </m:fPr>
                        <m:num>
                          <m:r>
                            <a:rPr lang="en-US" sz="2400" i="1">
                              <a:effectLst/>
                              <a:latin typeface="Cambria Math"/>
                              <a:ea typeface="Calibri"/>
                              <a:cs typeface="Sakkal Majalla"/>
                            </a:rPr>
                            <m:t>𝑆𝑡𝑟𝑒𝑠𝑠</m:t>
                          </m:r>
                        </m:num>
                        <m:den>
                          <m:r>
                            <a:rPr lang="en-US" sz="2400" i="1">
                              <a:effectLst/>
                              <a:latin typeface="Cambria Math"/>
                              <a:ea typeface="Calibri"/>
                              <a:cs typeface="Sakkal Majalla"/>
                            </a:rPr>
                            <m:t>𝑆𝑡𝑟𝑎𝑖𝑛</m:t>
                          </m:r>
                        </m:den>
                      </m:f>
                      <m:r>
                        <a:rPr lang="en-US" sz="2400" i="1">
                          <a:effectLst/>
                          <a:latin typeface="Cambria Math"/>
                          <a:ea typeface="Calibri"/>
                          <a:cs typeface="Sakkal Majalla"/>
                        </a:rPr>
                        <m:t>=</m:t>
                      </m:r>
                      <m:r>
                        <a:rPr lang="en-US" sz="2400" i="1">
                          <a:effectLst/>
                          <a:latin typeface="Cambria Math"/>
                          <a:ea typeface="Calibri"/>
                          <a:cs typeface="Sakkal Majalla"/>
                        </a:rPr>
                        <m:t>𝐸</m:t>
                      </m:r>
                      <m:r>
                        <a:rPr lang="en-US" sz="2400" i="1">
                          <a:effectLst/>
                          <a:latin typeface="Cambria Math"/>
                          <a:ea typeface="Calibri"/>
                          <a:cs typeface="Sakkal Majalla"/>
                        </a:rPr>
                        <m:t>  </m:t>
                      </m:r>
                      <m:r>
                        <a:rPr lang="en-US" sz="2400" i="1">
                          <a:effectLst/>
                          <a:latin typeface="Cambria Math"/>
                          <a:ea typeface="Calibri"/>
                          <a:cs typeface="Sakkal Majalla"/>
                        </a:rPr>
                        <m:t>𝑜𝑟</m:t>
                      </m:r>
                      <m:r>
                        <a:rPr lang="en-US" sz="2400" i="1">
                          <a:effectLst/>
                          <a:latin typeface="Cambria Math"/>
                          <a:ea typeface="Calibri"/>
                          <a:cs typeface="Sakkal Majalla"/>
                        </a:rPr>
                        <m:t>  </m:t>
                      </m:r>
                      <m:f>
                        <m:fPr>
                          <m:ctrlPr>
                            <a:rPr lang="en-US" sz="2400" i="1">
                              <a:effectLst/>
                              <a:latin typeface="Cambria Math"/>
                              <a:ea typeface="Calibri"/>
                              <a:cs typeface="Sakkal Majalla"/>
                            </a:rPr>
                          </m:ctrlPr>
                        </m:fPr>
                        <m:num>
                          <m:r>
                            <a:rPr lang="en-US" sz="2400" i="1">
                              <a:effectLst/>
                              <a:latin typeface="Cambria Math"/>
                              <a:ea typeface="Calibri"/>
                              <a:cs typeface="Sakkal Majalla"/>
                            </a:rPr>
                            <m:t>𝑊</m:t>
                          </m:r>
                        </m:num>
                        <m:den>
                          <m:r>
                            <a:rPr lang="en-US" sz="2400" i="1">
                              <a:effectLst/>
                              <a:latin typeface="Cambria Math"/>
                              <a:ea typeface="Calibri"/>
                              <a:cs typeface="Sakkal Majalla"/>
                            </a:rPr>
                            <m:t>𝐴</m:t>
                          </m:r>
                        </m:den>
                      </m:f>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𝑙</m:t>
                          </m:r>
                        </m:num>
                        <m:den>
                          <m:r>
                            <a:rPr lang="en-US" sz="2400" i="1">
                              <a:effectLst/>
                              <a:latin typeface="Cambria Math"/>
                              <a:ea typeface="Calibri"/>
                              <a:cs typeface="Sakkal Majalla"/>
                            </a:rPr>
                            <m:t>𝛿</m:t>
                          </m:r>
                        </m:den>
                      </m:f>
                      <m:r>
                        <a:rPr lang="en-US" sz="2400" i="1">
                          <a:effectLst/>
                          <a:latin typeface="Cambria Math"/>
                          <a:ea typeface="Calibri"/>
                          <a:cs typeface="Sakkal Majalla"/>
                        </a:rPr>
                        <m:t>=</m:t>
                      </m:r>
                      <m:r>
                        <a:rPr lang="en-US" sz="2400" i="1">
                          <a:effectLst/>
                          <a:latin typeface="Cambria Math"/>
                          <a:ea typeface="Calibri"/>
                          <a:cs typeface="Sakkal Majalla"/>
                        </a:rPr>
                        <m:t>𝐸</m:t>
                      </m:r>
                      <m:r>
                        <a:rPr lang="en-US" sz="2400" i="1">
                          <a:effectLst/>
                          <a:latin typeface="Cambria Math"/>
                          <a:ea typeface="Calibri"/>
                          <a:cs typeface="Sakkal Majalla"/>
                        </a:rPr>
                        <m:t>  </m:t>
                      </m:r>
                      <m:r>
                        <a:rPr lang="en-US" sz="2400" i="1">
                          <a:effectLst/>
                          <a:latin typeface="Cambria Math"/>
                          <a:ea typeface="Calibri"/>
                          <a:cs typeface="Sakkal Majalla"/>
                        </a:rPr>
                        <m:t>𝑜𝑟</m:t>
                      </m:r>
                      <m:r>
                        <a:rPr lang="en-US" sz="2400" i="1">
                          <a:effectLst/>
                          <a:latin typeface="Cambria Math"/>
                          <a:ea typeface="Calibri"/>
                          <a:cs typeface="Sakkal Majalla"/>
                        </a:rPr>
                        <m:t>  </m:t>
                      </m:r>
                      <m:r>
                        <a:rPr lang="en-US" sz="2400" i="1">
                          <a:effectLst/>
                          <a:latin typeface="Cambria Math"/>
                          <a:ea typeface="Calibri"/>
                          <a:cs typeface="Sakkal Majalla"/>
                        </a:rPr>
                        <m:t>𝛿</m:t>
                      </m:r>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𝑊</m:t>
                          </m:r>
                          <m:r>
                            <a:rPr lang="en-US" sz="2400" i="1">
                              <a:effectLst/>
                              <a:latin typeface="Cambria Math"/>
                              <a:ea typeface="Calibri"/>
                              <a:cs typeface="Sakkal Majalla"/>
                            </a:rPr>
                            <m:t>.</m:t>
                          </m:r>
                          <m:r>
                            <a:rPr lang="en-US" sz="2400" i="1">
                              <a:effectLst/>
                              <a:latin typeface="Cambria Math"/>
                              <a:ea typeface="Calibri"/>
                              <a:cs typeface="Sakkal Majalla"/>
                            </a:rPr>
                            <m:t>𝑙</m:t>
                          </m:r>
                        </m:num>
                        <m:den>
                          <m:r>
                            <a:rPr lang="en-US" sz="2400" i="1">
                              <a:effectLst/>
                              <a:latin typeface="Cambria Math"/>
                              <a:ea typeface="Calibri"/>
                              <a:cs typeface="Sakkal Majalla"/>
                            </a:rPr>
                            <m:t>𝐸</m:t>
                          </m:r>
                          <m:r>
                            <a:rPr lang="en-US" sz="2400" i="1">
                              <a:effectLst/>
                              <a:latin typeface="Cambria Math"/>
                              <a:ea typeface="Calibri"/>
                              <a:cs typeface="Sakkal Majalla"/>
                            </a:rPr>
                            <m:t>.</m:t>
                          </m:r>
                          <m:r>
                            <a:rPr lang="en-US" sz="2400" i="1">
                              <a:effectLst/>
                              <a:latin typeface="Cambria Math"/>
                              <a:ea typeface="Calibri"/>
                              <a:cs typeface="Sakkal Majalla"/>
                            </a:rPr>
                            <m:t>𝐴</m:t>
                          </m:r>
                        </m:den>
                      </m:f>
                    </m:oMath>
                  </m:oMathPara>
                </a14:m>
                <a:endParaRPr lang="en-US" sz="2400" dirty="0">
                  <a:effectLst/>
                  <a:latin typeface="Cambria Math"/>
                  <a:ea typeface="Calibri"/>
                  <a:cs typeface="Sakkal Majalla"/>
                </a:endParaRPr>
              </a:p>
              <a:p>
                <a:pPr marL="1295400">
                  <a:lnSpc>
                    <a:spcPct val="130000"/>
                  </a:lnSpc>
                </a:pPr>
                <a:r>
                  <a:rPr lang="ar-EG" sz="2800" dirty="0">
                    <a:effectLst/>
                    <a:latin typeface="Cambria Math"/>
                    <a:ea typeface="Calibri"/>
                    <a:cs typeface="Sakkal Majalla"/>
                  </a:rPr>
                  <a:t>حيث:</a:t>
                </a:r>
                <a:endParaRPr lang="en-US" sz="2800" dirty="0">
                  <a:effectLst/>
                  <a:latin typeface="Cambria Math"/>
                  <a:ea typeface="Calibri"/>
                  <a:cs typeface="Sakkal Majalla"/>
                </a:endParaRPr>
              </a:p>
              <a:p>
                <a:pPr marL="1727200">
                  <a:lnSpc>
                    <a:spcPct val="130000"/>
                  </a:lnSpc>
                </a:pPr>
                <a:r>
                  <a:rPr lang="en-US" sz="2800" dirty="0">
                    <a:effectLst/>
                    <a:latin typeface="Cambria Math"/>
                    <a:ea typeface="Calibri"/>
                    <a:cs typeface="Sakkal Majalla"/>
                    <a:sym typeface="Symbol"/>
                  </a:rPr>
                  <a:t></a:t>
                </a:r>
                <a:r>
                  <a:rPr lang="ar-EG" sz="2800" dirty="0">
                    <a:effectLst/>
                    <a:latin typeface="Cambria Math"/>
                    <a:ea typeface="Calibri"/>
                    <a:cs typeface="Sakkal Majalla"/>
                  </a:rPr>
                  <a:t> = الإنحراف الإستاتيكي وهو عبارة عن التمدد أو الإنكماش للجسم المرن</a:t>
                </a:r>
                <a:endParaRPr lang="en-US" sz="2800" dirty="0">
                  <a:effectLst/>
                  <a:latin typeface="Cambria Math"/>
                  <a:ea typeface="Calibri"/>
                  <a:cs typeface="Sakkal Majalla"/>
                </a:endParaRPr>
              </a:p>
              <a:p>
                <a:pPr marL="1727200">
                  <a:lnSpc>
                    <a:spcPct val="130000"/>
                  </a:lnSpc>
                </a:pPr>
                <a14:m>
                  <m:oMath xmlns:m="http://schemas.openxmlformats.org/officeDocument/2006/math">
                    <m:r>
                      <a:rPr lang="en-US" sz="2800" i="1">
                        <a:effectLst/>
                        <a:latin typeface="Cambria Math"/>
                        <a:ea typeface="Calibri"/>
                        <a:cs typeface="Sakkal Majalla"/>
                      </a:rPr>
                      <m:t>𝑙</m:t>
                    </m:r>
                  </m:oMath>
                </a14:m>
                <a:r>
                  <a:rPr lang="en-US" sz="2800" dirty="0">
                    <a:effectLst/>
                    <a:latin typeface="Sakkal Majalla"/>
                    <a:ea typeface="Calibri"/>
                    <a:cs typeface="Sakkal Majalla"/>
                  </a:rPr>
                  <a:t> </a:t>
                </a:r>
                <a:r>
                  <a:rPr lang="ar-EG" sz="2800" dirty="0">
                    <a:effectLst/>
                    <a:latin typeface="Cambria Math"/>
                    <a:ea typeface="Calibri"/>
                    <a:cs typeface="Sakkal Majalla"/>
                  </a:rPr>
                  <a:t>= طول الجسم</a:t>
                </a:r>
                <a:endParaRPr lang="en-US" sz="2800" dirty="0">
                  <a:effectLst/>
                  <a:latin typeface="Cambria Math"/>
                  <a:ea typeface="Calibri"/>
                  <a:cs typeface="Sakkal Majalla"/>
                </a:endParaRPr>
              </a:p>
              <a:p>
                <a:pPr marL="1727200">
                  <a:lnSpc>
                    <a:spcPct val="130000"/>
                  </a:lnSpc>
                </a:pPr>
                <a:r>
                  <a:rPr lang="en-US" sz="2800" dirty="0">
                    <a:effectLst/>
                    <a:latin typeface="Cambria Math"/>
                    <a:ea typeface="Calibri"/>
                    <a:cs typeface="Sakkal Majalla"/>
                  </a:rPr>
                  <a:t>E</a:t>
                </a:r>
                <a:r>
                  <a:rPr lang="en-US" sz="2800" dirty="0">
                    <a:effectLst/>
                    <a:latin typeface="Sakkal Majalla"/>
                    <a:ea typeface="Calibri"/>
                    <a:cs typeface="Sakkal Majalla"/>
                  </a:rPr>
                  <a:t> </a:t>
                </a:r>
                <a:r>
                  <a:rPr lang="ar-EG" sz="2800" dirty="0">
                    <a:effectLst/>
                    <a:latin typeface="Cambria Math"/>
                    <a:ea typeface="Calibri"/>
                    <a:cs typeface="Sakkal Majalla"/>
                  </a:rPr>
                  <a:t>= معامل يانج للمرونة لمادة الصنع للجسم</a:t>
                </a:r>
                <a:endParaRPr lang="en-US" sz="2800" dirty="0">
                  <a:effectLst/>
                  <a:latin typeface="Cambria Math"/>
                  <a:ea typeface="Calibri"/>
                  <a:cs typeface="Sakkal Majalla"/>
                </a:endParaRPr>
              </a:p>
              <a:p>
                <a:pPr marL="1727200">
                  <a:lnSpc>
                    <a:spcPct val="130000"/>
                  </a:lnSpc>
                </a:pPr>
                <a:r>
                  <a:rPr lang="en-US" sz="2800" dirty="0">
                    <a:effectLst/>
                    <a:latin typeface="Cambria Math"/>
                    <a:ea typeface="Calibri"/>
                    <a:cs typeface="Sakkal Majalla"/>
                  </a:rPr>
                  <a:t>A</a:t>
                </a:r>
                <a:r>
                  <a:rPr lang="en-US" sz="2800" dirty="0">
                    <a:effectLst/>
                    <a:latin typeface="Sakkal Majalla"/>
                    <a:ea typeface="Calibri"/>
                    <a:cs typeface="Sakkal Majalla"/>
                  </a:rPr>
                  <a:t> </a:t>
                </a:r>
                <a:r>
                  <a:rPr lang="ar-EG" sz="2800" dirty="0">
                    <a:effectLst/>
                    <a:latin typeface="Cambria Math"/>
                    <a:ea typeface="Calibri"/>
                    <a:cs typeface="Sakkal Majalla"/>
                  </a:rPr>
                  <a:t>= مساحة المقطع العرضي للجسم</a:t>
                </a:r>
                <a:endParaRPr lang="en-US" sz="2800" dirty="0">
                  <a:effectLst/>
                  <a:latin typeface="Cambria Math"/>
                  <a:ea typeface="Calibri"/>
                  <a:cs typeface="Sakkal Majalla"/>
                </a:endParaRPr>
              </a:p>
            </p:txBody>
          </p:sp>
        </mc:Choice>
        <mc:Fallback>
          <p:sp>
            <p:nvSpPr>
              <p:cNvPr id="2" name="Rectangle 1"/>
              <p:cNvSpPr>
                <a:spLocks noRot="1" noChangeAspect="1" noMove="1" noResize="1" noEditPoints="1" noAdjustHandles="1" noChangeArrowheads="1" noChangeShapeType="1" noTextEdit="1"/>
              </p:cNvSpPr>
              <p:nvPr/>
            </p:nvSpPr>
            <p:spPr>
              <a:xfrm>
                <a:off x="1187624" y="764704"/>
                <a:ext cx="7272808" cy="5565434"/>
              </a:xfrm>
              <a:prstGeom prst="rect">
                <a:avLst/>
              </a:prstGeom>
              <a:blipFill rotWithShape="1">
                <a:blip r:embed="rId2"/>
                <a:stretch>
                  <a:fillRect l="-2850" r="-754" b="-1972"/>
                </a:stretch>
              </a:blipFill>
            </p:spPr>
            <p:txBody>
              <a:bodyPr/>
              <a:lstStyle/>
              <a:p>
                <a:r>
                  <a:rPr lang="ar-EG">
                    <a:noFill/>
                  </a:rPr>
                  <a:t> </a:t>
                </a:r>
              </a:p>
            </p:txBody>
          </p:sp>
        </mc:Fallback>
      </mc:AlternateContent>
    </p:spTree>
    <p:extLst>
      <p:ext uri="{BB962C8B-B14F-4D97-AF65-F5344CB8AC3E}">
        <p14:creationId xmlns:p14="http://schemas.microsoft.com/office/powerpoint/2010/main" val="2024592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700" y="332656"/>
            <a:ext cx="7124328" cy="792088"/>
          </a:xfrm>
        </p:spPr>
        <p:txBody>
          <a:bodyPr>
            <a:noAutofit/>
          </a:bodyPr>
          <a:lstStyle/>
          <a:p>
            <a:pPr marL="182880" algn="ctr"/>
            <a:r>
              <a:rPr lang="ar-EG" sz="4400" b="1" dirty="0" smtClean="0">
                <a:solidFill>
                  <a:schemeClr val="tx1"/>
                </a:solidFill>
                <a:effectLst>
                  <a:outerShdw blurRad="38100" dist="38100" dir="2700000" algn="tl">
                    <a:srgbClr val="000000">
                      <a:alpha val="43137"/>
                    </a:srgbClr>
                  </a:outerShdw>
                </a:effectLst>
                <a:cs typeface="Simple Bold Jut Out" pitchFamily="2" charset="-78"/>
              </a:rPr>
              <a:t>ثانيا: طريقة الطاقة</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5" name="Rectangle 4"/>
              <p:cNvSpPr/>
              <p:nvPr/>
            </p:nvSpPr>
            <p:spPr>
              <a:xfrm>
                <a:off x="1187624" y="1052736"/>
                <a:ext cx="7673613" cy="5326971"/>
              </a:xfrm>
              <a:prstGeom prst="rect">
                <a:avLst/>
              </a:prstGeom>
            </p:spPr>
            <p:txBody>
              <a:bodyPr wrap="square">
                <a:spAutoFit/>
              </a:bodyPr>
              <a:lstStyle/>
              <a:p>
                <a:pPr algn="just">
                  <a:lnSpc>
                    <a:spcPct val="150000"/>
                  </a:lnSpc>
                </a:pPr>
                <a:r>
                  <a:rPr lang="ar-EG" sz="2800" dirty="0">
                    <a:latin typeface="Cambria Math"/>
                    <a:ea typeface="Calibri"/>
                    <a:cs typeface="Simple Bold Jut Out"/>
                  </a:rPr>
                  <a:t>تعتمد هذه الطريقة على إستخدام قانون بقاء الطاقة وحيث أنه في حالة الإهتزازات الحرة لا يحدث إنتقال طاقة في النظام المهتز ، فإن المجموع الجبري لكلا من طاقة الحركة وطاقة الوضع لابد أن يكون كمية ثابتة ويعبر عن ذلك رياضيا كما يلي:</a:t>
                </a:r>
                <a:endParaRPr lang="en-US" sz="2800" dirty="0">
                  <a:latin typeface="Cambria Math"/>
                  <a:ea typeface="Calibri"/>
                  <a:cs typeface="Simple Bold Jut Out"/>
                </a:endParaRPr>
              </a:p>
              <a:p>
                <a:pPr algn="just"/>
                <a14:m>
                  <m:oMathPara xmlns:m="http://schemas.openxmlformats.org/officeDocument/2006/math">
                    <m:oMathParaPr>
                      <m:jc m:val="centerGroup"/>
                    </m:oMathParaPr>
                    <m:oMath xmlns:m="http://schemas.openxmlformats.org/officeDocument/2006/math">
                      <m:f>
                        <m:fPr>
                          <m:ctrlPr>
                            <a:rPr lang="en-US" sz="2400" i="1">
                              <a:latin typeface="Cambria Math"/>
                              <a:ea typeface="Calibri"/>
                              <a:cs typeface="Sakkal Majalla"/>
                            </a:rPr>
                          </m:ctrlPr>
                        </m:fPr>
                        <m:num>
                          <m:r>
                            <a:rPr lang="en-US" sz="2400">
                              <a:latin typeface="Cambria Math"/>
                              <a:ea typeface="Calibri"/>
                              <a:cs typeface="Sakkal Majalla"/>
                            </a:rPr>
                            <m:t>𝑑</m:t>
                          </m:r>
                        </m:num>
                        <m:den>
                          <m:r>
                            <a:rPr lang="en-US" sz="2400">
                              <a:latin typeface="Cambria Math"/>
                              <a:ea typeface="Calibri"/>
                              <a:cs typeface="Sakkal Majalla"/>
                            </a:rPr>
                            <m:t>𝑑𝑡</m:t>
                          </m:r>
                        </m:den>
                      </m:f>
                      <m:d>
                        <m:dPr>
                          <m:ctrlPr>
                            <a:rPr lang="en-US" sz="2400" i="1">
                              <a:latin typeface="Cambria Math"/>
                              <a:ea typeface="Calibri"/>
                              <a:cs typeface="Sakkal Majalla"/>
                            </a:rPr>
                          </m:ctrlPr>
                        </m:dPr>
                        <m:e>
                          <m:r>
                            <a:rPr lang="en-US" sz="2400">
                              <a:latin typeface="Cambria Math"/>
                              <a:ea typeface="Calibri"/>
                              <a:cs typeface="Sakkal Majalla"/>
                            </a:rPr>
                            <m:t>𝐾</m:t>
                          </m:r>
                          <m:r>
                            <a:rPr lang="en-US" sz="2400">
                              <a:latin typeface="Cambria Math"/>
                              <a:ea typeface="Calibri"/>
                              <a:cs typeface="Sakkal Majalla"/>
                            </a:rPr>
                            <m:t>.</m:t>
                          </m:r>
                          <m:r>
                            <a:rPr lang="en-US" sz="2400">
                              <a:latin typeface="Cambria Math"/>
                              <a:ea typeface="Calibri"/>
                              <a:cs typeface="Sakkal Majalla"/>
                            </a:rPr>
                            <m:t>𝐸</m:t>
                          </m:r>
                          <m:r>
                            <a:rPr lang="en-US" sz="2400">
                              <a:latin typeface="Cambria Math"/>
                              <a:ea typeface="Calibri"/>
                              <a:cs typeface="Sakkal Majalla"/>
                            </a:rPr>
                            <m:t>+</m:t>
                          </m:r>
                          <m:r>
                            <a:rPr lang="en-US" sz="2400">
                              <a:latin typeface="Cambria Math"/>
                              <a:ea typeface="Calibri"/>
                              <a:cs typeface="Sakkal Majalla"/>
                            </a:rPr>
                            <m:t>𝑃</m:t>
                          </m:r>
                          <m:r>
                            <a:rPr lang="en-US" sz="2400">
                              <a:latin typeface="Cambria Math"/>
                              <a:ea typeface="Calibri"/>
                              <a:cs typeface="Sakkal Majalla"/>
                            </a:rPr>
                            <m:t>.</m:t>
                          </m:r>
                          <m:r>
                            <a:rPr lang="en-US" sz="2400">
                              <a:latin typeface="Cambria Math"/>
                              <a:ea typeface="Calibri"/>
                              <a:cs typeface="Sakkal Majalla"/>
                            </a:rPr>
                            <m:t>𝐸</m:t>
                          </m:r>
                        </m:e>
                      </m:d>
                      <m:r>
                        <a:rPr lang="en-US" sz="2400">
                          <a:latin typeface="Cambria Math"/>
                          <a:ea typeface="Calibri"/>
                          <a:cs typeface="Sakkal Majalla"/>
                        </a:rPr>
                        <m:t>=</m:t>
                      </m:r>
                      <m:r>
                        <a:rPr lang="en-US" sz="2400">
                          <a:latin typeface="Cambria Math"/>
                          <a:ea typeface="Calibri"/>
                          <a:cs typeface="Sakkal Majalla"/>
                        </a:rPr>
                        <m:t>0</m:t>
                      </m:r>
                      <m:r>
                        <a:rPr lang="en-US" sz="2400">
                          <a:latin typeface="Cambria Math"/>
                          <a:ea typeface="Calibri"/>
                          <a:cs typeface="Sakkal Majalla"/>
                        </a:rPr>
                        <m:t>  …  (</m:t>
                      </m:r>
                      <m:r>
                        <a:rPr lang="en-US" sz="2400">
                          <a:latin typeface="Cambria Math"/>
                          <a:ea typeface="Calibri"/>
                          <a:cs typeface="Sakkal Majalla"/>
                        </a:rPr>
                        <m:t>𝑖</m:t>
                      </m:r>
                      <m:r>
                        <a:rPr lang="en-US" sz="2400">
                          <a:latin typeface="Cambria Math"/>
                          <a:ea typeface="Calibri"/>
                          <a:cs typeface="Sakkal Majalla"/>
                        </a:rPr>
                        <m:t>)</m:t>
                      </m:r>
                    </m:oMath>
                  </m:oMathPara>
                </a14:m>
                <a:endParaRPr lang="en-US" sz="2400" dirty="0">
                  <a:latin typeface="Cambria Math"/>
                  <a:ea typeface="Calibri"/>
                  <a:cs typeface="Simple Bold Jut Out"/>
                </a:endParaRPr>
              </a:p>
              <a:p>
                <a:pPr marL="914400" lvl="1" indent="-457200" algn="just">
                  <a:buSzPct val="70000"/>
                  <a:buFont typeface="Wingdings" panose="05000000000000000000" pitchFamily="2" charset="2"/>
                  <a:buChar char="q"/>
                </a:pPr>
                <a:r>
                  <a:rPr lang="ar-EG" sz="2800" dirty="0" smtClean="0">
                    <a:latin typeface="Cambria Math"/>
                    <a:ea typeface="Calibri"/>
                    <a:cs typeface="Simple Bold Jut Out"/>
                  </a:rPr>
                  <a:t>طاقة </a:t>
                </a:r>
                <a:r>
                  <a:rPr lang="ar-EG" sz="2800" dirty="0">
                    <a:latin typeface="Cambria Math"/>
                    <a:ea typeface="Calibri"/>
                    <a:cs typeface="Simple Bold Jut Out"/>
                  </a:rPr>
                  <a:t>الحركة </a:t>
                </a:r>
                <a:r>
                  <a:rPr lang="en-US" sz="2800" dirty="0">
                    <a:latin typeface="Cambria Math"/>
                    <a:ea typeface="Calibri"/>
                    <a:cs typeface="Simple Bold Jut Out"/>
                  </a:rPr>
                  <a:t>Kin</a:t>
                </a:r>
                <a:r>
                  <a:rPr lang="en-US" sz="2400" dirty="0">
                    <a:latin typeface="Cambria Math"/>
                    <a:ea typeface="Calibri"/>
                    <a:cs typeface="Simple Bold Jut Out"/>
                  </a:rPr>
                  <a:t>etic Energy</a:t>
                </a:r>
                <a:endParaRPr lang="en-US" sz="2800" dirty="0">
                  <a:latin typeface="Cambria Math"/>
                  <a:ea typeface="Calibri"/>
                  <a:cs typeface="Simple Bold Jut Out"/>
                </a:endParaRPr>
              </a:p>
              <a:p>
                <a:pPr algn="just"/>
                <a14:m>
                  <m:oMathPara xmlns:m="http://schemas.openxmlformats.org/officeDocument/2006/math">
                    <m:oMathParaPr>
                      <m:jc m:val="centerGroup"/>
                    </m:oMathParaPr>
                    <m:oMath xmlns:m="http://schemas.openxmlformats.org/officeDocument/2006/math">
                      <m:r>
                        <a:rPr lang="en-US" sz="2400">
                          <a:latin typeface="Cambria Math"/>
                          <a:ea typeface="Calibri"/>
                          <a:cs typeface="Sakkal Majalla"/>
                        </a:rPr>
                        <m:t>𝐾</m:t>
                      </m:r>
                      <m:r>
                        <a:rPr lang="en-US" sz="2400">
                          <a:latin typeface="Cambria Math"/>
                          <a:ea typeface="Calibri"/>
                          <a:cs typeface="Sakkal Majalla"/>
                        </a:rPr>
                        <m:t>.</m:t>
                      </m:r>
                      <m:r>
                        <a:rPr lang="en-US" sz="2400">
                          <a:latin typeface="Cambria Math"/>
                          <a:ea typeface="Calibri"/>
                          <a:cs typeface="Sakkal Majalla"/>
                        </a:rPr>
                        <m:t>𝐸</m:t>
                      </m:r>
                      <m:r>
                        <a:rPr lang="en-US" sz="2400">
                          <a:latin typeface="Cambria Math"/>
                          <a:ea typeface="Calibri"/>
                          <a:cs typeface="Sakkal Majalla"/>
                        </a:rPr>
                        <m:t>.=</m:t>
                      </m:r>
                      <m:f>
                        <m:fPr>
                          <m:ctrlPr>
                            <a:rPr lang="en-US" sz="2400" i="1">
                              <a:latin typeface="Cambria Math"/>
                              <a:ea typeface="Calibri"/>
                              <a:cs typeface="Sakkal Majalla"/>
                            </a:rPr>
                          </m:ctrlPr>
                        </m:fPr>
                        <m:num>
                          <m:r>
                            <a:rPr lang="en-US" sz="2400">
                              <a:latin typeface="Cambria Math"/>
                              <a:ea typeface="Calibri"/>
                              <a:cs typeface="Sakkal Majalla"/>
                            </a:rPr>
                            <m:t>1</m:t>
                          </m:r>
                        </m:num>
                        <m:den>
                          <m:r>
                            <a:rPr lang="en-US" sz="2400">
                              <a:latin typeface="Cambria Math"/>
                              <a:ea typeface="Calibri"/>
                              <a:cs typeface="Sakkal Majalla"/>
                            </a:rPr>
                            <m:t>2</m:t>
                          </m:r>
                        </m:den>
                      </m:f>
                      <m:r>
                        <a:rPr lang="en-US" sz="2400">
                          <a:latin typeface="Cambria Math"/>
                          <a:ea typeface="Calibri"/>
                          <a:cs typeface="Sakkal Majalla"/>
                        </a:rPr>
                        <m:t>×</m:t>
                      </m:r>
                      <m:r>
                        <a:rPr lang="en-US" sz="2400">
                          <a:latin typeface="Cambria Math"/>
                          <a:ea typeface="Calibri"/>
                          <a:cs typeface="Sakkal Majalla"/>
                        </a:rPr>
                        <m:t>𝑚</m:t>
                      </m:r>
                      <m:sSup>
                        <m:sSupPr>
                          <m:ctrlPr>
                            <a:rPr lang="en-US" sz="2400" i="1">
                              <a:latin typeface="Cambria Math"/>
                              <a:ea typeface="Calibri"/>
                              <a:cs typeface="Sakkal Majalla"/>
                            </a:rPr>
                          </m:ctrlPr>
                        </m:sSupPr>
                        <m:e>
                          <m:d>
                            <m:dPr>
                              <m:ctrlPr>
                                <a:rPr lang="en-US" sz="2400" i="1">
                                  <a:latin typeface="Cambria Math"/>
                                  <a:ea typeface="Calibri"/>
                                  <a:cs typeface="Sakkal Majalla"/>
                                </a:rPr>
                              </m:ctrlPr>
                            </m:dPr>
                            <m:e>
                              <m:f>
                                <m:fPr>
                                  <m:ctrlPr>
                                    <a:rPr lang="en-US" sz="2400" i="1">
                                      <a:latin typeface="Cambria Math"/>
                                      <a:ea typeface="Calibri"/>
                                      <a:cs typeface="Sakkal Majalla"/>
                                    </a:rPr>
                                  </m:ctrlPr>
                                </m:fPr>
                                <m:num>
                                  <m:r>
                                    <a:rPr lang="en-US" sz="2400">
                                      <a:latin typeface="Cambria Math"/>
                                      <a:ea typeface="Calibri"/>
                                      <a:cs typeface="Sakkal Majalla"/>
                                    </a:rPr>
                                    <m:t>𝑑𝑥</m:t>
                                  </m:r>
                                </m:num>
                                <m:den>
                                  <m:r>
                                    <a:rPr lang="en-US" sz="2400">
                                      <a:latin typeface="Cambria Math"/>
                                      <a:ea typeface="Calibri"/>
                                      <a:cs typeface="Sakkal Majalla"/>
                                    </a:rPr>
                                    <m:t>𝑑𝑡</m:t>
                                  </m:r>
                                </m:den>
                              </m:f>
                            </m:e>
                          </m:d>
                        </m:e>
                        <m:sup>
                          <m:r>
                            <a:rPr lang="en-US" sz="2400">
                              <a:latin typeface="Cambria Math"/>
                              <a:ea typeface="Calibri"/>
                              <a:cs typeface="Sakkal Majalla"/>
                            </a:rPr>
                            <m:t>2</m:t>
                          </m:r>
                        </m:sup>
                      </m:sSup>
                      <m:r>
                        <a:rPr lang="en-US" sz="2400">
                          <a:latin typeface="Cambria Math"/>
                          <a:ea typeface="Calibri"/>
                          <a:cs typeface="Sakkal Majalla"/>
                        </a:rPr>
                        <m:t>  …   (</m:t>
                      </m:r>
                      <m:r>
                        <a:rPr lang="en-US" sz="2400">
                          <a:latin typeface="Cambria Math"/>
                          <a:ea typeface="Calibri"/>
                          <a:cs typeface="Sakkal Majalla"/>
                        </a:rPr>
                        <m:t>𝑖𝑖</m:t>
                      </m:r>
                      <m:r>
                        <a:rPr lang="en-US" sz="2400">
                          <a:latin typeface="Cambria Math"/>
                          <a:ea typeface="Calibri"/>
                          <a:cs typeface="Sakkal Majalla"/>
                        </a:rPr>
                        <m:t>)</m:t>
                      </m:r>
                    </m:oMath>
                  </m:oMathPara>
                </a14:m>
                <a:endParaRPr lang="en-US" sz="2400" dirty="0">
                  <a:latin typeface="Cambria Math"/>
                  <a:ea typeface="Calibri"/>
                  <a:cs typeface="Simple Bold Jut Out"/>
                </a:endParaRPr>
              </a:p>
              <a:p>
                <a:pPr marL="914400" lvl="1" indent="-457200" algn="just">
                  <a:buSzPct val="70000"/>
                  <a:buFont typeface="Wingdings" panose="05000000000000000000" pitchFamily="2" charset="2"/>
                  <a:buChar char="q"/>
                </a:pPr>
                <a:r>
                  <a:rPr lang="ar-EG" sz="2800" dirty="0" smtClean="0">
                    <a:latin typeface="Cambria Math"/>
                    <a:ea typeface="Calibri"/>
                    <a:cs typeface="Simple Bold Jut Out"/>
                  </a:rPr>
                  <a:t>طاقة </a:t>
                </a:r>
                <a:r>
                  <a:rPr lang="ar-EG" sz="2800" dirty="0">
                    <a:latin typeface="Cambria Math"/>
                    <a:ea typeface="Calibri"/>
                    <a:cs typeface="Simple Bold Jut Out"/>
                  </a:rPr>
                  <a:t>الوضع </a:t>
                </a:r>
                <a:r>
                  <a:rPr lang="en-US" sz="2400" dirty="0">
                    <a:latin typeface="Cambria Math"/>
                    <a:ea typeface="Calibri"/>
                    <a:cs typeface="Simple Bold Jut Out"/>
                  </a:rPr>
                  <a:t>Potential Energy </a:t>
                </a:r>
                <a:endParaRPr lang="en-US" sz="2800" dirty="0">
                  <a:latin typeface="Cambria Math"/>
                  <a:ea typeface="Calibri"/>
                  <a:cs typeface="Simple Bold Jut Out"/>
                </a:endParaRPr>
              </a:p>
              <a:p>
                <a:pPr algn="just"/>
                <a14:m>
                  <m:oMathPara xmlns:m="http://schemas.openxmlformats.org/officeDocument/2006/math">
                    <m:oMathParaPr>
                      <m:jc m:val="centerGroup"/>
                    </m:oMathParaPr>
                    <m:oMath xmlns:m="http://schemas.openxmlformats.org/officeDocument/2006/math">
                      <m:r>
                        <a:rPr lang="en-US" sz="2400">
                          <a:latin typeface="Cambria Math"/>
                          <a:ea typeface="Calibri"/>
                          <a:cs typeface="Sakkal Majalla"/>
                        </a:rPr>
                        <m:t>𝑃</m:t>
                      </m:r>
                      <m:r>
                        <a:rPr lang="en-US" sz="2400">
                          <a:latin typeface="Cambria Math"/>
                          <a:ea typeface="Calibri"/>
                          <a:cs typeface="Sakkal Majalla"/>
                        </a:rPr>
                        <m:t>.</m:t>
                      </m:r>
                      <m:r>
                        <a:rPr lang="en-US" sz="2400">
                          <a:latin typeface="Cambria Math"/>
                          <a:ea typeface="Calibri"/>
                          <a:cs typeface="Sakkal Majalla"/>
                        </a:rPr>
                        <m:t>𝐸</m:t>
                      </m:r>
                      <m:r>
                        <a:rPr lang="en-US" sz="2400">
                          <a:latin typeface="Cambria Math"/>
                          <a:ea typeface="Calibri"/>
                          <a:cs typeface="Sakkal Majalla"/>
                        </a:rPr>
                        <m:t>.=</m:t>
                      </m:r>
                      <m:d>
                        <m:dPr>
                          <m:ctrlPr>
                            <a:rPr lang="en-US" sz="2400" i="1">
                              <a:latin typeface="Cambria Math"/>
                              <a:ea typeface="Calibri"/>
                              <a:cs typeface="Sakkal Majalla"/>
                            </a:rPr>
                          </m:ctrlPr>
                        </m:dPr>
                        <m:e>
                          <m:f>
                            <m:fPr>
                              <m:ctrlPr>
                                <a:rPr lang="en-US" sz="2400" i="1">
                                  <a:latin typeface="Cambria Math"/>
                                  <a:ea typeface="Calibri"/>
                                  <a:cs typeface="Sakkal Majalla"/>
                                </a:rPr>
                              </m:ctrlPr>
                            </m:fPr>
                            <m:num>
                              <m:r>
                                <a:rPr lang="en-US" sz="2400">
                                  <a:latin typeface="Cambria Math"/>
                                  <a:ea typeface="Calibri"/>
                                  <a:cs typeface="Sakkal Majalla"/>
                                </a:rPr>
                                <m:t>0</m:t>
                              </m:r>
                              <m:r>
                                <a:rPr lang="en-US" sz="2400">
                                  <a:latin typeface="Cambria Math"/>
                                  <a:ea typeface="Calibri"/>
                                  <a:cs typeface="Sakkal Majalla"/>
                                </a:rPr>
                                <m:t>+</m:t>
                              </m:r>
                              <m:r>
                                <a:rPr lang="en-US" sz="2400">
                                  <a:latin typeface="Cambria Math"/>
                                  <a:ea typeface="Calibri"/>
                                  <a:cs typeface="Sakkal Majalla"/>
                                </a:rPr>
                                <m:t>𝑠</m:t>
                              </m:r>
                              <m:r>
                                <a:rPr lang="en-US" sz="2400">
                                  <a:latin typeface="Cambria Math"/>
                                  <a:ea typeface="Calibri"/>
                                  <a:cs typeface="Sakkal Majalla"/>
                                </a:rPr>
                                <m:t>.</m:t>
                              </m:r>
                              <m:r>
                                <a:rPr lang="en-US" sz="2400">
                                  <a:latin typeface="Cambria Math"/>
                                  <a:ea typeface="Calibri"/>
                                  <a:cs typeface="Sakkal Majalla"/>
                                </a:rPr>
                                <m:t>𝑥</m:t>
                              </m:r>
                            </m:num>
                            <m:den>
                              <m:r>
                                <a:rPr lang="en-US" sz="2400">
                                  <a:latin typeface="Cambria Math"/>
                                  <a:ea typeface="Calibri"/>
                                  <a:cs typeface="Sakkal Majalla"/>
                                </a:rPr>
                                <m:t>2</m:t>
                              </m:r>
                            </m:den>
                          </m:f>
                        </m:e>
                      </m:d>
                      <m:r>
                        <a:rPr lang="en-US" sz="2400">
                          <a:latin typeface="Cambria Math"/>
                          <a:ea typeface="Calibri"/>
                          <a:cs typeface="Sakkal Majalla"/>
                        </a:rPr>
                        <m:t>×</m:t>
                      </m:r>
                      <m:r>
                        <a:rPr lang="en-US" sz="2400">
                          <a:latin typeface="Cambria Math"/>
                          <a:ea typeface="Calibri"/>
                          <a:cs typeface="Sakkal Majalla"/>
                        </a:rPr>
                        <m:t>𝑥</m:t>
                      </m:r>
                      <m:r>
                        <a:rPr lang="en-US" sz="2400">
                          <a:latin typeface="Cambria Math"/>
                          <a:ea typeface="Calibri"/>
                          <a:cs typeface="Sakkal Majalla"/>
                        </a:rPr>
                        <m:t>=</m:t>
                      </m:r>
                      <m:f>
                        <m:fPr>
                          <m:ctrlPr>
                            <a:rPr lang="en-US" sz="2400" i="1">
                              <a:latin typeface="Cambria Math"/>
                              <a:ea typeface="Calibri"/>
                              <a:cs typeface="Sakkal Majalla"/>
                            </a:rPr>
                          </m:ctrlPr>
                        </m:fPr>
                        <m:num>
                          <m:r>
                            <a:rPr lang="en-US" sz="2400">
                              <a:latin typeface="Cambria Math"/>
                              <a:ea typeface="Calibri"/>
                              <a:cs typeface="Sakkal Majalla"/>
                            </a:rPr>
                            <m:t>1</m:t>
                          </m:r>
                        </m:num>
                        <m:den>
                          <m:r>
                            <a:rPr lang="en-US" sz="2400">
                              <a:latin typeface="Cambria Math"/>
                              <a:ea typeface="Calibri"/>
                              <a:cs typeface="Sakkal Majalla"/>
                            </a:rPr>
                            <m:t>2</m:t>
                          </m:r>
                        </m:den>
                      </m:f>
                      <m:r>
                        <a:rPr lang="en-US" sz="2400">
                          <a:latin typeface="Cambria Math"/>
                          <a:ea typeface="Calibri"/>
                          <a:cs typeface="Sakkal Majalla"/>
                        </a:rPr>
                        <m:t>×</m:t>
                      </m:r>
                      <m:r>
                        <a:rPr lang="en-US" sz="2400">
                          <a:latin typeface="Cambria Math"/>
                          <a:ea typeface="Calibri"/>
                          <a:cs typeface="Sakkal Majalla"/>
                        </a:rPr>
                        <m:t>𝑠</m:t>
                      </m:r>
                      <m:r>
                        <a:rPr lang="en-US" sz="2400">
                          <a:latin typeface="Cambria Math"/>
                          <a:ea typeface="Calibri"/>
                          <a:cs typeface="Sakkal Majalla"/>
                        </a:rPr>
                        <m:t>.</m:t>
                      </m:r>
                      <m:sSup>
                        <m:sSupPr>
                          <m:ctrlPr>
                            <a:rPr lang="en-US" sz="2400" i="1">
                              <a:latin typeface="Cambria Math"/>
                              <a:ea typeface="Calibri"/>
                              <a:cs typeface="Sakkal Majalla"/>
                            </a:rPr>
                          </m:ctrlPr>
                        </m:sSupPr>
                        <m:e>
                          <m:r>
                            <a:rPr lang="en-US" sz="2400">
                              <a:latin typeface="Cambria Math"/>
                              <a:ea typeface="Calibri"/>
                              <a:cs typeface="Sakkal Majalla"/>
                            </a:rPr>
                            <m:t>𝑥</m:t>
                          </m:r>
                        </m:e>
                        <m:sup>
                          <m:r>
                            <a:rPr lang="en-US" sz="2400">
                              <a:latin typeface="Cambria Math"/>
                              <a:ea typeface="Calibri"/>
                              <a:cs typeface="Sakkal Majalla"/>
                            </a:rPr>
                            <m:t>2</m:t>
                          </m:r>
                        </m:sup>
                      </m:sSup>
                      <m:r>
                        <a:rPr lang="en-US" sz="2400">
                          <a:latin typeface="Cambria Math"/>
                          <a:ea typeface="Calibri"/>
                          <a:cs typeface="Sakkal Majalla"/>
                        </a:rPr>
                        <m:t>  …   (</m:t>
                      </m:r>
                      <m:r>
                        <a:rPr lang="en-US" sz="2400">
                          <a:latin typeface="Cambria Math"/>
                          <a:ea typeface="Calibri"/>
                          <a:cs typeface="Sakkal Majalla"/>
                        </a:rPr>
                        <m:t>𝑖𝑖𝑖</m:t>
                      </m:r>
                      <m:r>
                        <a:rPr lang="en-US" sz="2400">
                          <a:latin typeface="Cambria Math"/>
                          <a:ea typeface="Calibri"/>
                          <a:cs typeface="Sakkal Majalla"/>
                        </a:rPr>
                        <m:t>)</m:t>
                      </m:r>
                    </m:oMath>
                  </m:oMathPara>
                </a14:m>
                <a:endParaRPr lang="en-US" sz="2400" dirty="0">
                  <a:latin typeface="Cambria Math"/>
                  <a:ea typeface="Calibri"/>
                  <a:cs typeface="Simple Bold Jut Out"/>
                </a:endParaRPr>
              </a:p>
            </p:txBody>
          </p:sp>
        </mc:Choice>
        <mc:Fallback>
          <p:sp>
            <p:nvSpPr>
              <p:cNvPr id="5" name="Rectangle 4"/>
              <p:cNvSpPr>
                <a:spLocks noRot="1" noChangeAspect="1" noMove="1" noResize="1" noEditPoints="1" noAdjustHandles="1" noChangeArrowheads="1" noChangeShapeType="1" noTextEdit="1"/>
              </p:cNvSpPr>
              <p:nvPr/>
            </p:nvSpPr>
            <p:spPr>
              <a:xfrm>
                <a:off x="1187624" y="1052736"/>
                <a:ext cx="7673613" cy="5326971"/>
              </a:xfrm>
              <a:prstGeom prst="rect">
                <a:avLst/>
              </a:prstGeom>
              <a:blipFill rotWithShape="1">
                <a:blip r:embed="rId2"/>
                <a:stretch>
                  <a:fillRect l="-2383" r="-1589"/>
                </a:stretch>
              </a:blipFill>
            </p:spPr>
            <p:txBody>
              <a:bodyPr/>
              <a:lstStyle/>
              <a:p>
                <a:r>
                  <a:rPr lang="ar-EG">
                    <a:noFill/>
                  </a:rPr>
                  <a:t> </a:t>
                </a:r>
              </a:p>
            </p:txBody>
          </p:sp>
        </mc:Fallback>
      </mc:AlternateContent>
    </p:spTree>
    <p:extLst>
      <p:ext uri="{BB962C8B-B14F-4D97-AF65-F5344CB8AC3E}">
        <p14:creationId xmlns:p14="http://schemas.microsoft.com/office/powerpoint/2010/main" val="1799122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618350" y="692696"/>
                <a:ext cx="6696744" cy="5464509"/>
              </a:xfrm>
              <a:prstGeom prst="rect">
                <a:avLst/>
              </a:prstGeom>
            </p:spPr>
            <p:txBody>
              <a:bodyPr wrap="square">
                <a:spAutoFit/>
              </a:bodyPr>
              <a:lstStyle/>
              <a:p>
                <a:pPr algn="just">
                  <a:lnSpc>
                    <a:spcPct val="130000"/>
                  </a:lnSpc>
                </a:pPr>
                <a:r>
                  <a:rPr lang="ar-EG" sz="3200" dirty="0" smtClean="0">
                    <a:effectLst/>
                    <a:latin typeface="Cambria Math"/>
                    <a:ea typeface="Calibri"/>
                    <a:cs typeface="Sakkal Majalla"/>
                  </a:rPr>
                  <a:t>بالتعويض</a:t>
                </a:r>
                <a:r>
                  <a:rPr lang="ar-EG" sz="2400" dirty="0" smtClean="0">
                    <a:effectLst/>
                    <a:latin typeface="Cambria Math"/>
                    <a:ea typeface="Calibri"/>
                    <a:cs typeface="Sakkal Majalla"/>
                  </a:rPr>
                  <a:t> </a:t>
                </a:r>
                <a:r>
                  <a:rPr lang="ar-EG" sz="3200" dirty="0">
                    <a:effectLst/>
                    <a:latin typeface="Cambria Math"/>
                    <a:ea typeface="Calibri"/>
                    <a:cs typeface="Sakkal Majalla"/>
                  </a:rPr>
                  <a:t>بالمعادلتين </a:t>
                </a:r>
                <a:r>
                  <a:rPr lang="en-US" sz="2800" dirty="0">
                    <a:effectLst/>
                    <a:latin typeface="Cambria Math"/>
                    <a:ea typeface="Calibri"/>
                    <a:cs typeface="Sakkal Majalla"/>
                  </a:rPr>
                  <a:t>(ii) and (iii)</a:t>
                </a:r>
                <a:r>
                  <a:rPr lang="ar-EG" sz="3200" dirty="0">
                    <a:effectLst/>
                    <a:latin typeface="Cambria Math"/>
                    <a:ea typeface="Calibri"/>
                    <a:cs typeface="Sakkal Majalla"/>
                  </a:rPr>
                  <a:t> في المعادلة </a:t>
                </a:r>
                <a:r>
                  <a:rPr lang="en-US" sz="2800" dirty="0">
                    <a:effectLst/>
                    <a:latin typeface="Cambria Math"/>
                    <a:ea typeface="Calibri"/>
                    <a:cs typeface="Sakkal Majalla"/>
                  </a:rPr>
                  <a:t>(i)</a:t>
                </a:r>
                <a:r>
                  <a:rPr lang="ar-EG" sz="3200" dirty="0">
                    <a:effectLst/>
                    <a:latin typeface="Cambria Math"/>
                    <a:ea typeface="Calibri"/>
                    <a:cs typeface="Sakkal Majalla"/>
                  </a:rPr>
                  <a:t> نحصل على كلا مما يلي: </a:t>
                </a:r>
                <a:endParaRPr lang="en-US" sz="3200" dirty="0">
                  <a:effectLst/>
                  <a:latin typeface="Cambria Math"/>
                  <a:ea typeface="Calibri"/>
                  <a:cs typeface="Sakkal Majalla"/>
                </a:endParaRPr>
              </a:p>
              <a:p>
                <a:pPr marL="863600" algn="just">
                  <a:lnSpc>
                    <a:spcPct val="115000"/>
                  </a:lnSpc>
                </a:pPr>
                <a14:m>
                  <m:oMathPara xmlns:m="http://schemas.openxmlformats.org/officeDocument/2006/math">
                    <m:oMathParaPr>
                      <m:jc m:val="centerGroup"/>
                    </m:oMathParaPr>
                    <m:oMath xmlns:m="http://schemas.openxmlformats.org/officeDocument/2006/math">
                      <m:f>
                        <m:fPr>
                          <m:ctrlPr>
                            <a:rPr lang="en-US" sz="2400" i="1">
                              <a:effectLst/>
                              <a:latin typeface="Cambria Math"/>
                              <a:ea typeface="Calibri"/>
                              <a:cs typeface="Sakkal Majalla"/>
                            </a:rPr>
                          </m:ctrlPr>
                        </m:fPr>
                        <m:num>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𝑑</m:t>
                              </m:r>
                            </m:e>
                            <m:sup>
                              <m:r>
                                <a:rPr lang="en-US" sz="2400" i="1">
                                  <a:effectLst/>
                                  <a:latin typeface="Cambria Math"/>
                                  <a:ea typeface="Calibri"/>
                                  <a:cs typeface="Sakkal Majalla"/>
                                </a:rPr>
                                <m:t>2</m:t>
                              </m:r>
                            </m:sup>
                          </m:sSup>
                          <m:r>
                            <a:rPr lang="en-US" sz="2400" i="1">
                              <a:effectLst/>
                              <a:latin typeface="Cambria Math"/>
                              <a:ea typeface="Calibri"/>
                              <a:cs typeface="Sakkal Majalla"/>
                            </a:rPr>
                            <m:t>𝑦</m:t>
                          </m:r>
                        </m:num>
                        <m:den>
                          <m:r>
                            <a:rPr lang="en-US" sz="2400" i="1">
                              <a:effectLst/>
                              <a:latin typeface="Cambria Math"/>
                              <a:ea typeface="Calibri"/>
                              <a:cs typeface="Sakkal Majalla"/>
                            </a:rPr>
                            <m:t>𝑑</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𝑥</m:t>
                              </m:r>
                            </m:e>
                            <m:sup>
                              <m:r>
                                <a:rPr lang="en-US" sz="2400" i="1">
                                  <a:effectLst/>
                                  <a:latin typeface="Cambria Math"/>
                                  <a:ea typeface="Calibri"/>
                                  <a:cs typeface="Sakkal Majalla"/>
                                </a:rPr>
                                <m:t>2</m:t>
                              </m:r>
                            </m:sup>
                          </m:sSup>
                        </m:den>
                      </m:f>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𝑠</m:t>
                          </m:r>
                        </m:num>
                        <m:den>
                          <m:r>
                            <a:rPr lang="en-US" sz="2400" i="1">
                              <a:effectLst/>
                              <a:latin typeface="Cambria Math"/>
                              <a:ea typeface="Calibri"/>
                              <a:cs typeface="Sakkal Majalla"/>
                            </a:rPr>
                            <m:t>𝑚</m:t>
                          </m:r>
                        </m:den>
                      </m:f>
                      <m:r>
                        <a:rPr lang="en-US" sz="2400" i="1">
                          <a:effectLst/>
                          <a:latin typeface="Cambria Math"/>
                          <a:ea typeface="Calibri"/>
                          <a:cs typeface="Sakkal Majalla"/>
                        </a:rPr>
                        <m:t>×</m:t>
                      </m:r>
                      <m:r>
                        <a:rPr lang="en-US" sz="2400" i="1">
                          <a:effectLst/>
                          <a:latin typeface="Cambria Math"/>
                          <a:ea typeface="Calibri"/>
                          <a:cs typeface="Sakkal Majalla"/>
                        </a:rPr>
                        <m:t>𝑥</m:t>
                      </m:r>
                      <m:r>
                        <a:rPr lang="en-US" sz="2400" i="1">
                          <a:effectLst/>
                          <a:latin typeface="Cambria Math"/>
                          <a:ea typeface="Calibri"/>
                          <a:cs typeface="Sakkal Majalla"/>
                        </a:rPr>
                        <m:t>=</m:t>
                      </m:r>
                      <m:r>
                        <a:rPr lang="en-US" sz="2400" i="1">
                          <a:effectLst/>
                          <a:latin typeface="Cambria Math"/>
                          <a:ea typeface="Calibri"/>
                          <a:cs typeface="Sakkal Majalla"/>
                        </a:rPr>
                        <m:t>0</m:t>
                      </m:r>
                    </m:oMath>
                  </m:oMathPara>
                </a14:m>
                <a:endParaRPr lang="en-US" sz="2400" dirty="0">
                  <a:effectLst/>
                  <a:latin typeface="Cambria Math"/>
                  <a:ea typeface="Calibri"/>
                  <a:cs typeface="Sakkal Majalla"/>
                </a:endParaRPr>
              </a:p>
              <a:p>
                <a:pPr marL="800100" lvl="1" indent="-342900" algn="just">
                  <a:lnSpc>
                    <a:spcPct val="130000"/>
                  </a:lnSpc>
                  <a:buSzPts val="1800"/>
                  <a:buFont typeface="Wingdings" panose="05000000000000000000" pitchFamily="2" charset="2"/>
                  <a:buChar char="q"/>
                </a:pPr>
                <a:r>
                  <a:rPr lang="ar-EG" sz="2800" dirty="0">
                    <a:latin typeface="Cambria Math"/>
                    <a:ea typeface="Calibri"/>
                    <a:cs typeface="Sakkal Majalla"/>
                  </a:rPr>
                  <a:t>زمن الدورة الإهتزازية </a:t>
                </a:r>
                <a:r>
                  <a:rPr lang="en-US" sz="2000" i="1" dirty="0">
                    <a:effectLst/>
                    <a:latin typeface="Cambria Math"/>
                    <a:ea typeface="Calibri"/>
                    <a:cs typeface="Sakkal Majalla"/>
                  </a:rPr>
                  <a:t>Time Period</a:t>
                </a:r>
                <a:endParaRPr lang="en-US" sz="2400" dirty="0">
                  <a:effectLst/>
                  <a:latin typeface="Cambria Math"/>
                  <a:ea typeface="Calibri"/>
                  <a:cs typeface="Sakkal Majalla"/>
                </a:endParaRPr>
              </a:p>
              <a:p>
                <a:pPr marL="863600" algn="just">
                  <a:lnSpc>
                    <a:spcPct val="115000"/>
                  </a:lnSpc>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𝑡</m:t>
                          </m:r>
                        </m:e>
                        <m:sub>
                          <m:r>
                            <a:rPr lang="en-US" sz="2400" i="1">
                              <a:effectLst/>
                              <a:latin typeface="Cambria Math"/>
                              <a:ea typeface="Calibri"/>
                              <a:cs typeface="Sakkal Majalla"/>
                            </a:rPr>
                            <m:t>𝑝</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2</m:t>
                          </m:r>
                          <m:r>
                            <a:rPr lang="en-US" sz="2400" i="1">
                              <a:effectLst/>
                              <a:latin typeface="Cambria Math"/>
                              <a:ea typeface="Calibri"/>
                              <a:cs typeface="Sakkal Majalla"/>
                            </a:rPr>
                            <m:t>𝜋</m:t>
                          </m:r>
                        </m:num>
                        <m:den>
                          <m:r>
                            <a:rPr lang="en-US" sz="2400" i="1">
                              <a:effectLst/>
                              <a:latin typeface="Cambria Math"/>
                              <a:ea typeface="Calibri"/>
                              <a:cs typeface="Sakkal Majalla"/>
                            </a:rPr>
                            <m:t>𝜔</m:t>
                          </m:r>
                        </m:den>
                      </m:f>
                      <m:r>
                        <a:rPr lang="en-US" sz="2400" i="1">
                          <a:effectLst/>
                          <a:latin typeface="Cambria Math"/>
                          <a:ea typeface="Calibri"/>
                          <a:cs typeface="Sakkal Majalla"/>
                        </a:rPr>
                        <m:t>=</m:t>
                      </m:r>
                      <m:r>
                        <a:rPr lang="en-US" sz="2400" i="1">
                          <a:effectLst/>
                          <a:latin typeface="Cambria Math"/>
                          <a:ea typeface="Calibri"/>
                          <a:cs typeface="Sakkal Majalla"/>
                        </a:rPr>
                        <m:t>2</m:t>
                      </m:r>
                      <m:r>
                        <a:rPr lang="en-US" sz="2400" i="1">
                          <a:effectLst/>
                          <a:latin typeface="Cambria Math"/>
                          <a:ea typeface="Calibri"/>
                          <a:cs typeface="Sakkal Majalla"/>
                        </a:rPr>
                        <m:t>𝜋</m:t>
                      </m:r>
                      <m:rad>
                        <m:radPr>
                          <m:degHide m:val="on"/>
                          <m:ctrlPr>
                            <a:rPr lang="en-US" sz="2400" i="1">
                              <a:effectLst/>
                              <a:latin typeface="Cambria Math"/>
                              <a:ea typeface="Calibri"/>
                              <a:cs typeface="Sakkal Majalla"/>
                            </a:rPr>
                          </m:ctrlPr>
                        </m:radPr>
                        <m:deg/>
                        <m:e>
                          <m:f>
                            <m:fPr>
                              <m:ctrlPr>
                                <a:rPr lang="en-US" sz="2400" i="1">
                                  <a:effectLst/>
                                  <a:latin typeface="Cambria Math"/>
                                  <a:ea typeface="Calibri"/>
                                  <a:cs typeface="Sakkal Majalla"/>
                                </a:rPr>
                              </m:ctrlPr>
                            </m:fPr>
                            <m:num>
                              <m:r>
                                <a:rPr lang="en-US" sz="2400" i="1">
                                  <a:effectLst/>
                                  <a:latin typeface="Cambria Math"/>
                                  <a:ea typeface="Calibri"/>
                                  <a:cs typeface="Sakkal Majalla"/>
                                </a:rPr>
                                <m:t>𝑚</m:t>
                              </m:r>
                            </m:num>
                            <m:den>
                              <m:r>
                                <a:rPr lang="en-US" sz="2400" i="1">
                                  <a:effectLst/>
                                  <a:latin typeface="Cambria Math"/>
                                  <a:ea typeface="Calibri"/>
                                  <a:cs typeface="Sakkal Majalla"/>
                                </a:rPr>
                                <m:t>𝑠</m:t>
                              </m:r>
                            </m:den>
                          </m:f>
                        </m:e>
                      </m:rad>
                    </m:oMath>
                  </m:oMathPara>
                </a14:m>
                <a:endParaRPr lang="en-US" sz="2400" dirty="0">
                  <a:effectLst/>
                  <a:latin typeface="Cambria Math"/>
                  <a:ea typeface="Calibri"/>
                  <a:cs typeface="Sakkal Majalla"/>
                </a:endParaRPr>
              </a:p>
              <a:p>
                <a:pPr marL="800100" lvl="1" indent="-342900" algn="just">
                  <a:lnSpc>
                    <a:spcPct val="130000"/>
                  </a:lnSpc>
                  <a:buSzPts val="1800"/>
                  <a:buFont typeface="Wingdings" panose="05000000000000000000" pitchFamily="2" charset="2"/>
                  <a:buChar char="q"/>
                </a:pPr>
                <a:r>
                  <a:rPr lang="ar-EG" sz="2800" dirty="0">
                    <a:effectLst/>
                    <a:latin typeface="Cambria Math"/>
                    <a:ea typeface="Calibri"/>
                    <a:cs typeface="Sakkal Majalla"/>
                  </a:rPr>
                  <a:t>التردد الطبيعي </a:t>
                </a:r>
                <a:r>
                  <a:rPr lang="en-US" sz="2000" i="1" dirty="0">
                    <a:effectLst/>
                    <a:latin typeface="Cambria Math"/>
                    <a:ea typeface="Calibri"/>
                    <a:cs typeface="Sakkal Majalla"/>
                  </a:rPr>
                  <a:t>Natural Frequency</a:t>
                </a:r>
                <a:endParaRPr lang="en-US" sz="2400" dirty="0">
                  <a:effectLst/>
                  <a:latin typeface="Cambria Math"/>
                  <a:ea typeface="Calibri"/>
                  <a:cs typeface="Sakkal Majalla"/>
                </a:endParaRPr>
              </a:p>
              <a:p>
                <a:pPr marL="863600" algn="just">
                  <a:lnSpc>
                    <a:spcPct val="115000"/>
                  </a:lnSpc>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𝑓</m:t>
                          </m:r>
                        </m:e>
                        <m:sub>
                          <m:r>
                            <a:rPr lang="en-US" sz="2400" i="1">
                              <a:effectLst/>
                              <a:latin typeface="Cambria Math"/>
                              <a:ea typeface="Calibri"/>
                              <a:cs typeface="Sakkal Majalla"/>
                            </a:rPr>
                            <m:t>𝑛</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1</m:t>
                          </m:r>
                        </m:num>
                        <m:den>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𝑡</m:t>
                              </m:r>
                            </m:e>
                            <m:sub>
                              <m:r>
                                <a:rPr lang="en-US" sz="2400" i="1">
                                  <a:effectLst/>
                                  <a:latin typeface="Cambria Math"/>
                                  <a:ea typeface="Calibri"/>
                                  <a:cs typeface="Sakkal Majalla"/>
                                </a:rPr>
                                <m:t>𝑝</m:t>
                              </m:r>
                            </m:sub>
                          </m:sSub>
                        </m:den>
                      </m:f>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1</m:t>
                          </m:r>
                        </m:num>
                        <m:den>
                          <m:r>
                            <a:rPr lang="en-US" sz="2400" i="1">
                              <a:effectLst/>
                              <a:latin typeface="Cambria Math"/>
                              <a:ea typeface="Calibri"/>
                              <a:cs typeface="Sakkal Majalla"/>
                            </a:rPr>
                            <m:t>2</m:t>
                          </m:r>
                          <m:r>
                            <a:rPr lang="en-US" sz="2400" i="1">
                              <a:effectLst/>
                              <a:latin typeface="Cambria Math"/>
                              <a:ea typeface="Calibri"/>
                              <a:cs typeface="Sakkal Majalla"/>
                            </a:rPr>
                            <m:t>𝜋</m:t>
                          </m:r>
                        </m:den>
                      </m:f>
                      <m:rad>
                        <m:radPr>
                          <m:degHide m:val="on"/>
                          <m:ctrlPr>
                            <a:rPr lang="en-US" sz="2400" i="1">
                              <a:effectLst/>
                              <a:latin typeface="Cambria Math"/>
                              <a:ea typeface="Calibri"/>
                              <a:cs typeface="Sakkal Majalla"/>
                            </a:rPr>
                          </m:ctrlPr>
                        </m:radPr>
                        <m:deg/>
                        <m:e>
                          <m:f>
                            <m:fPr>
                              <m:ctrlPr>
                                <a:rPr lang="en-US" sz="2400" i="1">
                                  <a:effectLst/>
                                  <a:latin typeface="Cambria Math"/>
                                  <a:ea typeface="Calibri"/>
                                  <a:cs typeface="Sakkal Majalla"/>
                                </a:rPr>
                              </m:ctrlPr>
                            </m:fPr>
                            <m:num>
                              <m:r>
                                <a:rPr lang="en-US" sz="2400" i="1">
                                  <a:effectLst/>
                                  <a:latin typeface="Cambria Math"/>
                                  <a:ea typeface="Calibri"/>
                                  <a:cs typeface="Sakkal Majalla"/>
                                </a:rPr>
                                <m:t>𝑔</m:t>
                              </m:r>
                            </m:num>
                            <m:den>
                              <m:r>
                                <a:rPr lang="en-US" sz="2400" i="1">
                                  <a:effectLst/>
                                  <a:latin typeface="Cambria Math"/>
                                  <a:ea typeface="Calibri"/>
                                  <a:cs typeface="Sakkal Majalla"/>
                                </a:rPr>
                                <m:t>𝛿</m:t>
                              </m:r>
                            </m:den>
                          </m:f>
                        </m:e>
                      </m:rad>
                      <m:r>
                        <a:rPr lang="en-US" sz="2400" i="1">
                          <a:effectLst/>
                          <a:latin typeface="Cambria Math"/>
                          <a:ea typeface="Calibri"/>
                          <a:cs typeface="Sakkal Majalla"/>
                        </a:rPr>
                        <m:t>=</m:t>
                      </m:r>
                      <m:r>
                        <a:rPr lang="en-US" sz="2400" i="1">
                          <a:effectLst/>
                          <a:latin typeface="Cambria Math"/>
                          <a:ea typeface="Calibri"/>
                          <a:cs typeface="Sakkal Majalla"/>
                        </a:rPr>
                        <m:t>2</m:t>
                      </m:r>
                      <m:r>
                        <a:rPr lang="en-US" sz="2400" i="1">
                          <a:effectLst/>
                          <a:latin typeface="Cambria Math"/>
                          <a:ea typeface="Calibri"/>
                          <a:cs typeface="Sakkal Majalla"/>
                        </a:rPr>
                        <m:t>𝜋</m:t>
                      </m:r>
                      <m:rad>
                        <m:radPr>
                          <m:degHide m:val="on"/>
                          <m:ctrlPr>
                            <a:rPr lang="en-US" sz="2400" i="1">
                              <a:effectLst/>
                              <a:latin typeface="Cambria Math"/>
                              <a:ea typeface="Calibri"/>
                              <a:cs typeface="Sakkal Majalla"/>
                            </a:rPr>
                          </m:ctrlPr>
                        </m:radPr>
                        <m:deg/>
                        <m:e>
                          <m:f>
                            <m:fPr>
                              <m:ctrlPr>
                                <a:rPr lang="en-US" sz="2400" i="1">
                                  <a:effectLst/>
                                  <a:latin typeface="Cambria Math"/>
                                  <a:ea typeface="Calibri"/>
                                  <a:cs typeface="Sakkal Majalla"/>
                                </a:rPr>
                              </m:ctrlPr>
                            </m:fPr>
                            <m:num>
                              <m:r>
                                <a:rPr lang="en-US" sz="2400" i="1">
                                  <a:effectLst/>
                                  <a:latin typeface="Cambria Math"/>
                                  <a:ea typeface="Calibri"/>
                                  <a:cs typeface="Sakkal Majalla"/>
                                </a:rPr>
                                <m:t>9</m:t>
                              </m:r>
                              <m:r>
                                <a:rPr lang="en-US" sz="2400" i="1">
                                  <a:effectLst/>
                                  <a:latin typeface="Cambria Math"/>
                                  <a:ea typeface="Calibri"/>
                                  <a:cs typeface="Sakkal Majalla"/>
                                </a:rPr>
                                <m:t>.</m:t>
                              </m:r>
                              <m:r>
                                <a:rPr lang="en-US" sz="2400" i="1">
                                  <a:effectLst/>
                                  <a:latin typeface="Cambria Math"/>
                                  <a:ea typeface="Calibri"/>
                                  <a:cs typeface="Sakkal Majalla"/>
                                </a:rPr>
                                <m:t>81</m:t>
                              </m:r>
                            </m:num>
                            <m:den>
                              <m:r>
                                <a:rPr lang="en-US" sz="2400" i="1">
                                  <a:effectLst/>
                                  <a:latin typeface="Cambria Math"/>
                                  <a:ea typeface="Calibri"/>
                                  <a:cs typeface="Sakkal Majalla"/>
                                </a:rPr>
                                <m:t>𝛿</m:t>
                              </m:r>
                            </m:den>
                          </m:f>
                        </m:e>
                      </m:rad>
                    </m:oMath>
                  </m:oMathPara>
                </a14:m>
                <a:endParaRPr lang="en-US" sz="2400" dirty="0">
                  <a:effectLst/>
                  <a:latin typeface="Cambria Math"/>
                  <a:ea typeface="Calibri"/>
                  <a:cs typeface="Sakkal Majalla"/>
                </a:endParaRPr>
              </a:p>
            </p:txBody>
          </p:sp>
        </mc:Choice>
        <mc:Fallback>
          <p:sp>
            <p:nvSpPr>
              <p:cNvPr id="5" name="Rectangle 4"/>
              <p:cNvSpPr>
                <a:spLocks noRot="1" noChangeAspect="1" noMove="1" noResize="1" noEditPoints="1" noAdjustHandles="1" noChangeArrowheads="1" noChangeShapeType="1" noTextEdit="1"/>
              </p:cNvSpPr>
              <p:nvPr/>
            </p:nvSpPr>
            <p:spPr>
              <a:xfrm>
                <a:off x="1618350" y="692696"/>
                <a:ext cx="6696744" cy="5464509"/>
              </a:xfrm>
              <a:prstGeom prst="rect">
                <a:avLst/>
              </a:prstGeom>
              <a:blipFill rotWithShape="1">
                <a:blip r:embed="rId2"/>
                <a:stretch>
                  <a:fillRect l="-3549" r="-2366"/>
                </a:stretch>
              </a:blipFill>
            </p:spPr>
            <p:txBody>
              <a:bodyPr/>
              <a:lstStyle/>
              <a:p>
                <a:r>
                  <a:rPr lang="ar-EG">
                    <a:noFill/>
                  </a:rPr>
                  <a:t> </a:t>
                </a:r>
              </a:p>
            </p:txBody>
          </p:sp>
        </mc:Fallback>
      </mc:AlternateContent>
    </p:spTree>
    <p:extLst>
      <p:ext uri="{BB962C8B-B14F-4D97-AF65-F5344CB8AC3E}">
        <p14:creationId xmlns:p14="http://schemas.microsoft.com/office/powerpoint/2010/main" val="15808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700" y="476672"/>
            <a:ext cx="712432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ثالثا: طريقة</a:t>
            </a:r>
            <a:r>
              <a:rPr lang="en-US" sz="2800" b="1" dirty="0">
                <a:solidFill>
                  <a:schemeClr val="tx1"/>
                </a:solidFill>
                <a:effectLst>
                  <a:outerShdw blurRad="38100" dist="38100" dir="2700000" algn="tl">
                    <a:srgbClr val="000000">
                      <a:alpha val="43137"/>
                    </a:srgbClr>
                  </a:outerShdw>
                </a:effectLst>
                <a:cs typeface="Simple Bold Jut Out" pitchFamily="2" charset="-78"/>
              </a:rPr>
              <a:t>Rayleigh's </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402767" y="1412776"/>
            <a:ext cx="6624736" cy="4524315"/>
          </a:xfrm>
          <a:prstGeom prst="rect">
            <a:avLst/>
          </a:prstGeom>
        </p:spPr>
        <p:txBody>
          <a:bodyPr wrap="square">
            <a:spAutoFit/>
          </a:bodyPr>
          <a:lstStyle/>
          <a:p>
            <a:pPr algn="just">
              <a:lnSpc>
                <a:spcPct val="150000"/>
              </a:lnSpc>
            </a:pPr>
            <a:r>
              <a:rPr lang="ar-EG" sz="3200" dirty="0">
                <a:latin typeface="Cambria Math"/>
                <a:ea typeface="Calibri"/>
                <a:cs typeface="Sakkal Majalla"/>
              </a:rPr>
              <a:t>تعتمد هذه الطريقة على أن أقصى طاقة حركة عند الموضع المتوسط تساوي أقصى طاقة وضع (أو مايطلق عليها طاقة الإنفعال </a:t>
            </a:r>
            <a:r>
              <a:rPr lang="en-US" sz="3200" i="1" dirty="0">
                <a:latin typeface="Cambria Math"/>
                <a:ea typeface="Calibri"/>
                <a:cs typeface="Sakkal Majalla"/>
              </a:rPr>
              <a:t>Strain energy</a:t>
            </a:r>
            <a:r>
              <a:rPr lang="ar-EG" sz="3200" dirty="0">
                <a:latin typeface="Cambria Math"/>
                <a:ea typeface="Calibri"/>
                <a:cs typeface="Sakkal Majalla"/>
              </a:rPr>
              <a:t>) عند الموضع </a:t>
            </a:r>
            <a:r>
              <a:rPr lang="ar-EG" sz="3200" dirty="0" smtClean="0">
                <a:latin typeface="Cambria Math"/>
                <a:ea typeface="Calibri"/>
                <a:cs typeface="Sakkal Majalla"/>
              </a:rPr>
              <a:t>الأقصى</a:t>
            </a:r>
            <a:r>
              <a:rPr lang="en-US" sz="3200" i="1" dirty="0" smtClean="0">
                <a:latin typeface="Cambria Math"/>
                <a:ea typeface="Calibri"/>
                <a:cs typeface="Sakkal Majalla"/>
              </a:rPr>
              <a:t>Extreme</a:t>
            </a:r>
            <a:r>
              <a:rPr lang="en-US" sz="3200" dirty="0" smtClean="0">
                <a:latin typeface="Cambria Math"/>
                <a:ea typeface="Calibri"/>
                <a:cs typeface="Sakkal Majalla"/>
              </a:rPr>
              <a:t> </a:t>
            </a:r>
            <a:r>
              <a:rPr lang="en-US" sz="3200" i="1" dirty="0">
                <a:latin typeface="Cambria Math"/>
                <a:ea typeface="Calibri"/>
                <a:cs typeface="Sakkal Majalla"/>
              </a:rPr>
              <a:t>position</a:t>
            </a:r>
            <a:r>
              <a:rPr lang="en-US" sz="3200" dirty="0">
                <a:latin typeface="Sakkal Majalla"/>
                <a:ea typeface="Calibri"/>
                <a:cs typeface="Sakkal Majalla"/>
              </a:rPr>
              <a:t> </a:t>
            </a:r>
            <a:r>
              <a:rPr lang="ar-EG" sz="3200" dirty="0" smtClean="0">
                <a:latin typeface="Sakkal Majalla"/>
                <a:ea typeface="Calibri"/>
                <a:cs typeface="Sakkal Majalla"/>
              </a:rPr>
              <a:t> وبفرض </a:t>
            </a:r>
            <a:r>
              <a:rPr lang="ar-EG" sz="3200" dirty="0">
                <a:latin typeface="Sakkal Majalla"/>
                <a:ea typeface="Calibri"/>
                <a:cs typeface="Sakkal Majalla"/>
              </a:rPr>
              <a:t>أن الحركة المنتجة بواسطة النظام الإهتزازي هي حركة توافقية بسيطة فإنه يمكن إستنتاج كلا مما يلي:</a:t>
            </a:r>
            <a:endParaRPr lang="en-US" sz="3200" dirty="0">
              <a:effectLst/>
              <a:latin typeface="Cambria Math"/>
              <a:ea typeface="Calibri"/>
              <a:cs typeface="Sakkal Majalla"/>
            </a:endParaRPr>
          </a:p>
        </p:txBody>
      </p:sp>
    </p:spTree>
    <p:extLst>
      <p:ext uri="{BB962C8B-B14F-4D97-AF65-F5344CB8AC3E}">
        <p14:creationId xmlns:p14="http://schemas.microsoft.com/office/powerpoint/2010/main" val="1389664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115616" y="260648"/>
                <a:ext cx="7812360" cy="6855338"/>
              </a:xfrm>
              <a:prstGeom prst="rect">
                <a:avLst/>
              </a:prstGeom>
            </p:spPr>
            <p:txBody>
              <a:bodyPr wrap="square">
                <a:spAutoFit/>
              </a:bodyPr>
              <a:lstStyle/>
              <a:p>
                <a:pPr marL="457200" lvl="0" indent="-457200" algn="just">
                  <a:lnSpc>
                    <a:spcPct val="150000"/>
                  </a:lnSpc>
                  <a:buSzPts val="1400"/>
                  <a:buFont typeface="Wingdings" panose="05000000000000000000" pitchFamily="2" charset="2"/>
                  <a:buChar char="q"/>
                </a:pPr>
                <a:r>
                  <a:rPr lang="ar-EG" sz="2800" spc="-50" dirty="0" smtClean="0">
                    <a:latin typeface="Cambria Math"/>
                    <a:ea typeface="Calibri"/>
                    <a:cs typeface="Sakkal Majalla"/>
                  </a:rPr>
                  <a:t>الإزاحة للجسم </a:t>
                </a:r>
                <a:r>
                  <a:rPr lang="en-US" sz="2800" spc="-50" dirty="0">
                    <a:effectLst/>
                    <a:latin typeface="Cambria Math"/>
                    <a:ea typeface="Calibri"/>
                    <a:cs typeface="Sakkal Majalla"/>
                  </a:rPr>
                  <a:t>(x)</a:t>
                </a:r>
                <a:r>
                  <a:rPr lang="ar-EG" sz="2800" spc="-50" dirty="0">
                    <a:effectLst/>
                    <a:latin typeface="Cambria Math"/>
                    <a:ea typeface="Calibri"/>
                    <a:cs typeface="Sakkal Majalla"/>
                  </a:rPr>
                  <a:t> من الموضع المتوسط بعد زمن قدره </a:t>
                </a:r>
                <a:r>
                  <a:rPr lang="en-US" sz="2800" spc="-50" dirty="0">
                    <a:effectLst/>
                    <a:latin typeface="Cambria Math"/>
                    <a:ea typeface="Calibri"/>
                    <a:cs typeface="Sakkal Majalla"/>
                  </a:rPr>
                  <a:t>(t)</a:t>
                </a:r>
                <a:r>
                  <a:rPr lang="ar-EG" sz="2800" spc="-50" dirty="0">
                    <a:effectLst/>
                    <a:latin typeface="Cambria Math"/>
                    <a:ea typeface="Calibri"/>
                    <a:cs typeface="Sakkal Majalla"/>
                  </a:rPr>
                  <a:t> حيث أن الحركة توافقية بسيطة</a:t>
                </a:r>
                <a:endParaRPr lang="en-US" sz="2800" dirty="0">
                  <a:effectLst/>
                  <a:latin typeface="Cambria Math"/>
                  <a:ea typeface="Calibri"/>
                  <a:cs typeface="Sakkal Majalla"/>
                </a:endParaRPr>
              </a:p>
              <a:p>
                <a:pPr marL="1320800" algn="just">
                  <a:lnSpc>
                    <a:spcPct val="15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𝑥</m:t>
                      </m:r>
                      <m:r>
                        <a:rPr lang="en-US" sz="2800" i="1">
                          <a:effectLst/>
                          <a:latin typeface="Cambria Math"/>
                          <a:ea typeface="Calibri"/>
                          <a:cs typeface="Sakkal Majalla"/>
                        </a:rPr>
                        <m:t>=</m:t>
                      </m:r>
                      <m:r>
                        <a:rPr lang="en-US" sz="2800" i="1">
                          <a:effectLst/>
                          <a:latin typeface="Cambria Math"/>
                          <a:ea typeface="Calibri"/>
                          <a:cs typeface="Sakkal Majalla"/>
                        </a:rPr>
                        <m:t>𝑋</m:t>
                      </m:r>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𝜔</m:t>
                          </m:r>
                          <m:r>
                            <a:rPr lang="en-US" sz="2800" i="1">
                              <a:effectLst/>
                              <a:latin typeface="Cambria Math"/>
                              <a:ea typeface="Calibri"/>
                              <a:cs typeface="Sakkal Majalla"/>
                            </a:rPr>
                            <m:t>.</m:t>
                          </m:r>
                          <m:r>
                            <a:rPr lang="en-US" sz="2800" i="1">
                              <a:effectLst/>
                              <a:latin typeface="Cambria Math"/>
                              <a:ea typeface="Calibri"/>
                              <a:cs typeface="Sakkal Majalla"/>
                            </a:rPr>
                            <m:t>𝑡</m:t>
                          </m:r>
                        </m:e>
                      </m:func>
                    </m:oMath>
                  </m:oMathPara>
                </a14:m>
                <a:endParaRPr lang="ar-EG" sz="2800" dirty="0" smtClean="0">
                  <a:effectLst/>
                  <a:latin typeface="Cambria Math"/>
                  <a:ea typeface="Calibri"/>
                  <a:cs typeface="Sakkal Majalla"/>
                </a:endParaRPr>
              </a:p>
              <a:p>
                <a:pPr marL="441325" algn="just">
                  <a:lnSpc>
                    <a:spcPct val="150000"/>
                  </a:lnSpc>
                </a:pPr>
                <a:r>
                  <a:rPr lang="ar-EG" sz="2800" dirty="0">
                    <a:effectLst/>
                    <a:latin typeface="Cambria Math"/>
                    <a:ea typeface="Calibri"/>
                    <a:cs typeface="Sakkal Majalla"/>
                  </a:rPr>
                  <a:t>حيث </a:t>
                </a:r>
                <a:r>
                  <a:rPr lang="en-US" sz="2800" dirty="0">
                    <a:effectLst/>
                    <a:latin typeface="Cambria Math"/>
                    <a:ea typeface="Calibri"/>
                    <a:cs typeface="Sakkal Majalla"/>
                  </a:rPr>
                  <a:t>X</a:t>
                </a:r>
                <a:r>
                  <a:rPr lang="en-US" sz="2800" dirty="0">
                    <a:effectLst/>
                    <a:latin typeface="Sakkal Majalla"/>
                    <a:ea typeface="Calibri"/>
                    <a:cs typeface="Sakkal Majalla"/>
                  </a:rPr>
                  <a:t> </a:t>
                </a:r>
                <a:r>
                  <a:rPr lang="ar-EG" sz="2800" dirty="0">
                    <a:effectLst/>
                    <a:latin typeface="Cambria Math"/>
                    <a:ea typeface="Calibri"/>
                    <a:cs typeface="Sakkal Majalla"/>
                  </a:rPr>
                  <a:t>= أقصى إزاحة للجسم من الموضع المتوسط إلى الموضع الأقصى.</a:t>
                </a:r>
                <a:endParaRPr lang="en-US" sz="2800" dirty="0">
                  <a:effectLst/>
                  <a:latin typeface="Cambria Math"/>
                  <a:ea typeface="Calibri"/>
                  <a:cs typeface="Sakkal Majalla"/>
                </a:endParaRPr>
              </a:p>
              <a:p>
                <a:pPr marL="457200" lvl="0" indent="-457200" algn="just">
                  <a:lnSpc>
                    <a:spcPct val="150000"/>
                  </a:lnSpc>
                  <a:buSzPts val="1400"/>
                  <a:buFont typeface="Wingdings" panose="05000000000000000000" pitchFamily="2" charset="2"/>
                  <a:buChar char="q"/>
                </a:pPr>
                <a:r>
                  <a:rPr lang="ar-EG" sz="2800" dirty="0">
                    <a:effectLst/>
                    <a:latin typeface="Cambria Math"/>
                    <a:ea typeface="Calibri"/>
                    <a:cs typeface="Sakkal Majalla"/>
                  </a:rPr>
                  <a:t>إجراء التفاضل للمعادلة السابقة</a:t>
                </a:r>
                <a:endParaRPr lang="en-US" sz="2800" dirty="0">
                  <a:effectLst/>
                  <a:latin typeface="Cambria Math"/>
                  <a:ea typeface="Calibri"/>
                  <a:cs typeface="Sakkal Majalla"/>
                </a:endParaRPr>
              </a:p>
              <a:p>
                <a:pPr marL="1320800" algn="just">
                  <a:lnSpc>
                    <a:spcPct val="150000"/>
                  </a:lnSpc>
                </a:pPr>
                <a14:m>
                  <m:oMathPara xmlns:m="http://schemas.openxmlformats.org/officeDocument/2006/math">
                    <m:oMathParaPr>
                      <m:jc m:val="centerGroup"/>
                    </m:oMathParaPr>
                    <m:oMath xmlns:m="http://schemas.openxmlformats.org/officeDocument/2006/math">
                      <m:f>
                        <m:fPr>
                          <m:ctrlPr>
                            <a:rPr lang="en-US" sz="2800" i="1">
                              <a:effectLst/>
                              <a:latin typeface="Cambria Math"/>
                              <a:ea typeface="Calibri"/>
                              <a:cs typeface="Sakkal Majalla"/>
                            </a:rPr>
                          </m:ctrlPr>
                        </m:fPr>
                        <m:num>
                          <m:r>
                            <a:rPr lang="en-US" sz="2800" i="1">
                              <a:effectLst/>
                              <a:latin typeface="Cambria Math"/>
                              <a:ea typeface="Calibri"/>
                              <a:cs typeface="Sakkal Majalla"/>
                            </a:rPr>
                            <m:t>𝑑𝑥</m:t>
                          </m:r>
                        </m:num>
                        <m:den>
                          <m:r>
                            <a:rPr lang="en-US" sz="2800" i="1">
                              <a:effectLst/>
                              <a:latin typeface="Cambria Math"/>
                              <a:ea typeface="Calibri"/>
                              <a:cs typeface="Sakkal Majalla"/>
                            </a:rPr>
                            <m:t>𝑑𝑡</m:t>
                          </m:r>
                        </m:den>
                      </m:f>
                      <m:r>
                        <a:rPr lang="en-US" sz="2800" i="1">
                          <a:effectLst/>
                          <a:latin typeface="Cambria Math"/>
                          <a:ea typeface="Calibri"/>
                          <a:cs typeface="Sakkal Majalla"/>
                        </a:rPr>
                        <m:t>=</m:t>
                      </m:r>
                      <m:r>
                        <a:rPr lang="en-US" sz="2800" i="1">
                          <a:effectLst/>
                          <a:latin typeface="Cambria Math"/>
                          <a:ea typeface="Calibri"/>
                          <a:cs typeface="Sakkal Majalla"/>
                        </a:rPr>
                        <m:t>𝜔</m:t>
                      </m:r>
                      <m:r>
                        <a:rPr lang="en-US" sz="2800" i="1">
                          <a:effectLst/>
                          <a:latin typeface="Cambria Math"/>
                          <a:ea typeface="Calibri"/>
                          <a:cs typeface="Sakkal Majalla"/>
                        </a:rPr>
                        <m:t>×</m:t>
                      </m:r>
                      <m:r>
                        <a:rPr lang="en-US" sz="2800" i="1">
                          <a:effectLst/>
                          <a:latin typeface="Cambria Math"/>
                          <a:ea typeface="Calibri"/>
                          <a:cs typeface="Sakkal Majalla"/>
                        </a:rPr>
                        <m:t>𝑋</m:t>
                      </m:r>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cos</m:t>
                          </m:r>
                        </m:fName>
                        <m:e>
                          <m:r>
                            <a:rPr lang="en-US" sz="2800" i="1">
                              <a:effectLst/>
                              <a:latin typeface="Cambria Math"/>
                              <a:ea typeface="Calibri"/>
                              <a:cs typeface="Sakkal Majalla"/>
                            </a:rPr>
                            <m:t>𝜔</m:t>
                          </m:r>
                          <m:r>
                            <a:rPr lang="en-US" sz="2800" i="1">
                              <a:effectLst/>
                              <a:latin typeface="Cambria Math"/>
                              <a:ea typeface="Calibri"/>
                              <a:cs typeface="Sakkal Majalla"/>
                            </a:rPr>
                            <m:t>.</m:t>
                          </m:r>
                          <m:r>
                            <a:rPr lang="en-US" sz="2800" i="1">
                              <a:effectLst/>
                              <a:latin typeface="Cambria Math"/>
                              <a:ea typeface="Calibri"/>
                              <a:cs typeface="Sakkal Majalla"/>
                            </a:rPr>
                            <m:t>𝑡</m:t>
                          </m:r>
                        </m:e>
                      </m:func>
                    </m:oMath>
                  </m:oMathPara>
                </a14:m>
                <a:endParaRPr lang="en-US" sz="2800" dirty="0">
                  <a:effectLst/>
                  <a:latin typeface="Cambria Math"/>
                  <a:ea typeface="Calibri"/>
                  <a:cs typeface="Sakkal Majalla"/>
                </a:endParaRPr>
              </a:p>
              <a:p>
                <a:pPr marL="457200" lvl="0" indent="-457200" algn="just">
                  <a:lnSpc>
                    <a:spcPct val="150000"/>
                  </a:lnSpc>
                  <a:buSzPts val="1400"/>
                  <a:buFont typeface="Wingdings" panose="05000000000000000000" pitchFamily="2" charset="2"/>
                  <a:buChar char="q"/>
                </a:pPr>
                <a:r>
                  <a:rPr lang="ar-EG" sz="2800" dirty="0">
                    <a:effectLst/>
                    <a:latin typeface="Cambria Math"/>
                    <a:ea typeface="Calibri"/>
                    <a:cs typeface="Sakkal Majalla"/>
                  </a:rPr>
                  <a:t>أقصى سرعة عند الموضع المتوسط أي عندما </a:t>
                </a:r>
                <a:r>
                  <a:rPr lang="en-US" sz="2800" dirty="0">
                    <a:effectLst/>
                    <a:latin typeface="Cambria Math"/>
                    <a:ea typeface="Calibri"/>
                    <a:cs typeface="Sakkal Majalla"/>
                  </a:rPr>
                  <a:t>(t = 0)</a:t>
                </a:r>
              </a:p>
              <a:p>
                <a:pPr marL="1320800" algn="just">
                  <a:lnSpc>
                    <a:spcPct val="150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m:t>
                          </m:r>
                          <m:r>
                            <a:rPr lang="en-US" sz="2800" i="1">
                              <a:effectLst/>
                              <a:latin typeface="Cambria Math"/>
                              <a:ea typeface="Calibri"/>
                              <a:cs typeface="Sakkal Majalla"/>
                            </a:rPr>
                            <m:t>𝑣</m:t>
                          </m:r>
                        </m:e>
                        <m:sub>
                          <m:r>
                            <a:rPr lang="en-US" sz="2800" i="1">
                              <a:effectLst/>
                              <a:latin typeface="Cambria Math"/>
                              <a:ea typeface="Calibri"/>
                              <a:cs typeface="Sakkal Majalla"/>
                            </a:rPr>
                            <m:t>𝑚𝑎𝑥</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𝑑𝑥</m:t>
                          </m:r>
                        </m:num>
                        <m:den>
                          <m:r>
                            <a:rPr lang="en-US" sz="2800" i="1">
                              <a:effectLst/>
                              <a:latin typeface="Cambria Math"/>
                              <a:ea typeface="Calibri"/>
                              <a:cs typeface="Sakkal Majalla"/>
                            </a:rPr>
                            <m:t>𝑑𝑡</m:t>
                          </m:r>
                        </m:den>
                      </m:f>
                      <m:r>
                        <a:rPr lang="en-US" sz="2800" i="1">
                          <a:effectLst/>
                          <a:latin typeface="Cambria Math"/>
                          <a:ea typeface="Calibri"/>
                          <a:cs typeface="Sakkal Majalla"/>
                        </a:rPr>
                        <m:t>=</m:t>
                      </m:r>
                      <m:r>
                        <a:rPr lang="en-US" sz="2800" i="1">
                          <a:effectLst/>
                          <a:latin typeface="Cambria Math"/>
                          <a:ea typeface="Calibri"/>
                          <a:cs typeface="Sakkal Majalla"/>
                        </a:rPr>
                        <m:t>𝜔</m:t>
                      </m:r>
                      <m:r>
                        <a:rPr lang="en-US" sz="2800" i="1" smtClean="0">
                          <a:effectLst/>
                          <a:latin typeface="Cambria Math"/>
                          <a:ea typeface="Calibri"/>
                          <a:cs typeface="Sakkal Majalla"/>
                        </a:rPr>
                        <m:t>.</m:t>
                      </m:r>
                      <m:r>
                        <a:rPr lang="en-US" sz="2800" i="1" smtClean="0">
                          <a:effectLst/>
                          <a:latin typeface="Cambria Math"/>
                          <a:ea typeface="Calibri"/>
                          <a:cs typeface="Sakkal Majalla"/>
                        </a:rPr>
                        <m:t>𝑋</m:t>
                      </m:r>
                    </m:oMath>
                  </m:oMathPara>
                </a14:m>
                <a:endParaRPr lang="en-US" sz="2800" dirty="0" smtClean="0">
                  <a:effectLst/>
                  <a:latin typeface="Cambria Math"/>
                  <a:ea typeface="Calibri"/>
                  <a:cs typeface="Sakkal Majalla"/>
                </a:endParaRPr>
              </a:p>
              <a:p>
                <a:pPr lvl="0" algn="just">
                  <a:buSzPts val="1400"/>
                </a:pPr>
                <a:endParaRPr lang="en-US" sz="2800" dirty="0">
                  <a:effectLst/>
                  <a:latin typeface="Cambria Math"/>
                  <a:ea typeface="Calibri"/>
                  <a:cs typeface="Sakkal Majalla"/>
                </a:endParaRPr>
              </a:p>
            </p:txBody>
          </p:sp>
        </mc:Choice>
        <mc:Fallback>
          <p:sp>
            <p:nvSpPr>
              <p:cNvPr id="5" name="Rectangle 4"/>
              <p:cNvSpPr>
                <a:spLocks noRot="1" noChangeAspect="1" noMove="1" noResize="1" noEditPoints="1" noAdjustHandles="1" noChangeArrowheads="1" noChangeShapeType="1" noTextEdit="1"/>
              </p:cNvSpPr>
              <p:nvPr/>
            </p:nvSpPr>
            <p:spPr>
              <a:xfrm>
                <a:off x="1115616" y="260648"/>
                <a:ext cx="7812360" cy="6855338"/>
              </a:xfrm>
              <a:prstGeom prst="rect">
                <a:avLst/>
              </a:prstGeom>
              <a:blipFill rotWithShape="1">
                <a:blip r:embed="rId2"/>
                <a:stretch>
                  <a:fillRect l="-2418" r="-156"/>
                </a:stretch>
              </a:blipFill>
            </p:spPr>
            <p:txBody>
              <a:bodyPr/>
              <a:lstStyle/>
              <a:p>
                <a:r>
                  <a:rPr lang="ar-EG">
                    <a:noFill/>
                  </a:rPr>
                  <a:t> </a:t>
                </a:r>
              </a:p>
            </p:txBody>
          </p:sp>
        </mc:Fallback>
      </mc:AlternateContent>
    </p:spTree>
    <p:extLst>
      <p:ext uri="{BB962C8B-B14F-4D97-AF65-F5344CB8AC3E}">
        <p14:creationId xmlns:p14="http://schemas.microsoft.com/office/powerpoint/2010/main" val="2066054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331640" y="251383"/>
                <a:ext cx="7560840" cy="6302174"/>
              </a:xfrm>
              <a:prstGeom prst="rect">
                <a:avLst/>
              </a:prstGeom>
            </p:spPr>
            <p:txBody>
              <a:bodyPr wrap="square">
                <a:spAutoFit/>
              </a:bodyPr>
              <a:lstStyle/>
              <a:p>
                <a:pPr marL="457200" lvl="0" indent="-457200" algn="just">
                  <a:lnSpc>
                    <a:spcPct val="150000"/>
                  </a:lnSpc>
                  <a:buSzPts val="1400"/>
                  <a:buFont typeface="Wingdings" panose="05000000000000000000" pitchFamily="2" charset="2"/>
                  <a:buChar char="q"/>
                </a:pPr>
                <a:r>
                  <a:rPr lang="ar-EG" sz="3200" dirty="0">
                    <a:latin typeface="Cambria Math"/>
                    <a:ea typeface="Calibri"/>
                    <a:cs typeface="Sakkal Majalla"/>
                  </a:rPr>
                  <a:t>أقصى طاقة حركة عند الموضع المتوسط</a:t>
                </a:r>
                <a:endParaRPr lang="en-US" sz="3200" dirty="0">
                  <a:effectLst/>
                  <a:latin typeface="Cambria Math"/>
                  <a:ea typeface="Calibri"/>
                  <a:cs typeface="Sakkal Majalla"/>
                </a:endParaRPr>
              </a:p>
              <a:p>
                <a:pPr marL="1092200" algn="just" rtl="0">
                  <a:lnSpc>
                    <a:spcPct val="150000"/>
                  </a:lnSpc>
                  <a:spcAft>
                    <a:spcPts val="0"/>
                  </a:spcAft>
                </a:pPr>
                <a14:m>
                  <m:oMath xmlns:m="http://schemas.openxmlformats.org/officeDocument/2006/math">
                    <m:sSub>
                      <m:sSubPr>
                        <m:ctrlPr>
                          <a:rPr lang="en-US" sz="3200" i="1">
                            <a:effectLst/>
                            <a:latin typeface="Cambria Math"/>
                            <a:ea typeface="Calibri"/>
                            <a:cs typeface="Sakkal Majalla"/>
                          </a:rPr>
                        </m:ctrlPr>
                      </m:sSubPr>
                      <m:e>
                        <m:d>
                          <m:dPr>
                            <m:ctrlPr>
                              <a:rPr lang="en-US" sz="3200" i="1">
                                <a:effectLst/>
                                <a:latin typeface="Cambria Math"/>
                                <a:ea typeface="Calibri"/>
                                <a:cs typeface="Sakkal Majalla"/>
                              </a:rPr>
                            </m:ctrlPr>
                          </m:dPr>
                          <m:e>
                            <m:r>
                              <a:rPr lang="en-US" sz="3200" i="1">
                                <a:effectLst/>
                                <a:latin typeface="Cambria Math"/>
                                <a:ea typeface="Calibri"/>
                                <a:cs typeface="Sakkal Majalla"/>
                              </a:rPr>
                              <m:t>𝐾</m:t>
                            </m:r>
                            <m:r>
                              <a:rPr lang="en-US" sz="3200" i="1">
                                <a:effectLst/>
                                <a:latin typeface="Cambria Math"/>
                                <a:ea typeface="Calibri"/>
                                <a:cs typeface="Sakkal Majalla"/>
                              </a:rPr>
                              <m:t>.</m:t>
                            </m:r>
                            <m:r>
                              <a:rPr lang="en-US" sz="3200" i="1">
                                <a:effectLst/>
                                <a:latin typeface="Cambria Math"/>
                                <a:ea typeface="Calibri"/>
                                <a:cs typeface="Sakkal Majalla"/>
                              </a:rPr>
                              <m:t>𝐸</m:t>
                            </m:r>
                            <m:r>
                              <a:rPr lang="en-US" sz="3200" i="1">
                                <a:effectLst/>
                                <a:latin typeface="Cambria Math"/>
                                <a:ea typeface="Calibri"/>
                                <a:cs typeface="Sakkal Majalla"/>
                              </a:rPr>
                              <m:t>.</m:t>
                            </m:r>
                          </m:e>
                        </m:d>
                      </m:e>
                      <m:sub>
                        <m:r>
                          <a:rPr lang="en-US" sz="3200" i="1">
                            <a:effectLst/>
                            <a:latin typeface="Cambria Math"/>
                            <a:ea typeface="Calibri"/>
                            <a:cs typeface="Sakkal Majalla"/>
                          </a:rPr>
                          <m:t>𝑚𝑎𝑥</m:t>
                        </m:r>
                      </m:sub>
                    </m:sSub>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1</m:t>
                        </m:r>
                      </m:num>
                      <m:den>
                        <m:r>
                          <a:rPr lang="en-US" sz="3200" i="1">
                            <a:effectLst/>
                            <a:latin typeface="Cambria Math"/>
                            <a:ea typeface="Calibri"/>
                            <a:cs typeface="Sakkal Majalla"/>
                          </a:rPr>
                          <m:t>2</m:t>
                        </m:r>
                      </m:den>
                    </m:f>
                    <m:r>
                      <a:rPr lang="en-US" sz="3200" i="1">
                        <a:effectLst/>
                        <a:latin typeface="Cambria Math"/>
                        <a:ea typeface="Calibri"/>
                        <a:cs typeface="Sakkal Majalla"/>
                      </a:rPr>
                      <m:t>×</m:t>
                    </m:r>
                    <m:r>
                      <a:rPr lang="en-US" sz="3200" i="1">
                        <a:effectLst/>
                        <a:latin typeface="Cambria Math"/>
                        <a:ea typeface="Calibri"/>
                        <a:cs typeface="Sakkal Majalla"/>
                      </a:rPr>
                      <m:t>𝑚</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𝑣</m:t>
                        </m:r>
                      </m:e>
                      <m:sup>
                        <m:r>
                          <a:rPr lang="en-US" sz="3200" i="1">
                            <a:effectLst/>
                            <a:latin typeface="Cambria Math"/>
                            <a:ea typeface="Calibri"/>
                            <a:cs typeface="Sakkal Majalla"/>
                          </a:rPr>
                          <m:t>2</m:t>
                        </m:r>
                      </m:sup>
                    </m:sSup>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1</m:t>
                        </m:r>
                      </m:num>
                      <m:den>
                        <m:r>
                          <a:rPr lang="en-US" sz="3200" i="1">
                            <a:effectLst/>
                            <a:latin typeface="Cambria Math"/>
                            <a:ea typeface="Calibri"/>
                            <a:cs typeface="Sakkal Majalla"/>
                          </a:rPr>
                          <m:t>2</m:t>
                        </m:r>
                      </m:den>
                    </m:f>
                    <m:r>
                      <a:rPr lang="en-US" sz="3200" i="1">
                        <a:effectLst/>
                        <a:latin typeface="Cambria Math"/>
                        <a:ea typeface="Calibri"/>
                        <a:cs typeface="Sakkal Majalla"/>
                      </a:rPr>
                      <m:t>×</m:t>
                    </m:r>
                    <m:r>
                      <a:rPr lang="en-US" sz="3200" i="1">
                        <a:effectLst/>
                        <a:latin typeface="Cambria Math"/>
                        <a:ea typeface="Calibri"/>
                        <a:cs typeface="Sakkal Majalla"/>
                      </a:rPr>
                      <m:t>𝑚</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𝑋</m:t>
                        </m:r>
                      </m:e>
                      <m:sup>
                        <m:r>
                          <a:rPr lang="en-US" sz="3200" i="1">
                            <a:effectLst/>
                            <a:latin typeface="Cambria Math"/>
                            <a:ea typeface="Calibri"/>
                            <a:cs typeface="Sakkal Majalla"/>
                          </a:rPr>
                          <m:t>2</m:t>
                        </m:r>
                      </m:sup>
                    </m:sSup>
                    <m:r>
                      <a:rPr lang="en-US" sz="3200" i="1">
                        <a:effectLst/>
                        <a:latin typeface="Cambria Math"/>
                        <a:ea typeface="Calibri"/>
                        <a:cs typeface="Sakkal Majalla"/>
                      </a:rPr>
                      <m:t>   (</m:t>
                    </m:r>
                    <m:r>
                      <a:rPr lang="en-US" sz="3200" i="1">
                        <a:effectLst/>
                        <a:latin typeface="Cambria Math"/>
                        <a:ea typeface="Calibri"/>
                        <a:cs typeface="Sakkal Majalla"/>
                      </a:rPr>
                      <m:t>𝑖</m:t>
                    </m:r>
                    <m:r>
                      <a:rPr lang="en-US" sz="3200" i="1">
                        <a:effectLst/>
                        <a:latin typeface="Cambria Math"/>
                        <a:ea typeface="Calibri"/>
                        <a:cs typeface="Sakkal Majalla"/>
                      </a:rPr>
                      <m:t>)</m:t>
                    </m:r>
                  </m:oMath>
                </a14:m>
                <a:r>
                  <a:rPr lang="en-US" sz="3200" dirty="0">
                    <a:effectLst/>
                    <a:latin typeface="Sakkal Majalla"/>
                    <a:ea typeface="Calibri"/>
                    <a:cs typeface="Sakkal Majalla"/>
                  </a:rPr>
                  <a:t> </a:t>
                </a:r>
                <a:r>
                  <a:rPr lang="en-US" sz="3200" dirty="0">
                    <a:effectLst/>
                    <a:latin typeface="Cambria Math"/>
                    <a:ea typeface="Calibri"/>
                    <a:cs typeface="Sakkal Majalla"/>
                  </a:rPr>
                  <a:t> </a:t>
                </a:r>
              </a:p>
              <a:p>
                <a:pPr marL="457200" lvl="0" indent="-457200" algn="just">
                  <a:lnSpc>
                    <a:spcPct val="150000"/>
                  </a:lnSpc>
                  <a:buSzPts val="1400"/>
                  <a:buFont typeface="Wingdings" panose="05000000000000000000" pitchFamily="2" charset="2"/>
                  <a:buChar char="q"/>
                </a:pPr>
                <a:r>
                  <a:rPr lang="ar-EG" sz="3200" dirty="0">
                    <a:effectLst/>
                    <a:latin typeface="Cambria Math"/>
                    <a:ea typeface="Calibri"/>
                    <a:cs typeface="Sakkal Majalla"/>
                  </a:rPr>
                  <a:t>أقصى طاقة وضع عند الموضع الأقصى</a:t>
                </a:r>
                <a:endParaRPr lang="en-US" sz="3200" dirty="0">
                  <a:effectLst/>
                  <a:latin typeface="Cambria Math"/>
                  <a:ea typeface="Calibri"/>
                  <a:cs typeface="Sakkal Majalla"/>
                </a:endParaRPr>
              </a:p>
              <a:p>
                <a:pPr marL="1092200" algn="just">
                  <a:lnSpc>
                    <a:spcPct val="150000"/>
                  </a:lnSpc>
                </a:pPr>
                <a:r>
                  <a:rPr lang="en-US" sz="3200" dirty="0">
                    <a:effectLst/>
                    <a:latin typeface="Sakkal Majalla"/>
                    <a:ea typeface="Calibri"/>
                    <a:cs typeface="Sakkal Majalla"/>
                  </a:rPr>
                  <a:t> </a:t>
                </a:r>
                <a14:m>
                  <m:oMath xmlns:m="http://schemas.openxmlformats.org/officeDocument/2006/math">
                    <m:sSub>
                      <m:sSubPr>
                        <m:ctrlPr>
                          <a:rPr lang="en-US" sz="2400" i="1">
                            <a:effectLst/>
                            <a:latin typeface="Cambria Math"/>
                            <a:ea typeface="Calibri"/>
                            <a:cs typeface="Sakkal Majalla"/>
                          </a:rPr>
                        </m:ctrlPr>
                      </m:sSubPr>
                      <m:e>
                        <m:d>
                          <m:dPr>
                            <m:ctrlPr>
                              <a:rPr lang="en-US" sz="2400" i="1">
                                <a:effectLst/>
                                <a:latin typeface="Cambria Math"/>
                                <a:ea typeface="Calibri"/>
                                <a:cs typeface="Sakkal Majalla"/>
                              </a:rPr>
                            </m:ctrlPr>
                          </m:dPr>
                          <m:e>
                            <m:r>
                              <a:rPr lang="en-US" sz="2400" i="1">
                                <a:effectLst/>
                                <a:latin typeface="Cambria Math"/>
                                <a:ea typeface="Calibri"/>
                                <a:cs typeface="Sakkal Majalla"/>
                              </a:rPr>
                              <m:t>𝑃</m:t>
                            </m:r>
                            <m:r>
                              <a:rPr lang="en-US" sz="2400" i="1">
                                <a:effectLst/>
                                <a:latin typeface="Cambria Math"/>
                                <a:ea typeface="Calibri"/>
                                <a:cs typeface="Sakkal Majalla"/>
                              </a:rPr>
                              <m:t>.</m:t>
                            </m:r>
                            <m:r>
                              <a:rPr lang="en-US" sz="2400" i="1">
                                <a:effectLst/>
                                <a:latin typeface="Cambria Math"/>
                                <a:ea typeface="Calibri"/>
                                <a:cs typeface="Sakkal Majalla"/>
                              </a:rPr>
                              <m:t>𝐸</m:t>
                            </m:r>
                            <m:r>
                              <a:rPr lang="en-US" sz="2400" i="1">
                                <a:effectLst/>
                                <a:latin typeface="Cambria Math"/>
                                <a:ea typeface="Calibri"/>
                                <a:cs typeface="Sakkal Majalla"/>
                              </a:rPr>
                              <m:t>.</m:t>
                            </m:r>
                          </m:e>
                        </m:d>
                      </m:e>
                      <m:sub>
                        <m:r>
                          <a:rPr lang="en-US" sz="2400" i="1">
                            <a:effectLst/>
                            <a:latin typeface="Cambria Math"/>
                            <a:ea typeface="Calibri"/>
                            <a:cs typeface="Sakkal Majalla"/>
                          </a:rPr>
                          <m:t>𝑚𝑎𝑥</m:t>
                        </m:r>
                      </m:sub>
                    </m:sSub>
                    <m:r>
                      <a:rPr lang="en-US" sz="2400" i="1">
                        <a:effectLst/>
                        <a:latin typeface="Cambria Math"/>
                        <a:ea typeface="Calibri"/>
                        <a:cs typeface="Sakkal Majalla"/>
                      </a:rPr>
                      <m:t>=</m:t>
                    </m:r>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r>
                              <a:rPr lang="en-US" sz="2400" i="1">
                                <a:effectLst/>
                                <a:latin typeface="Cambria Math"/>
                                <a:ea typeface="Calibri"/>
                                <a:cs typeface="Sakkal Majalla"/>
                              </a:rPr>
                              <m:t>0</m:t>
                            </m:r>
                            <m:r>
                              <a:rPr lang="en-US" sz="2400" i="1">
                                <a:effectLst/>
                                <a:latin typeface="Cambria Math"/>
                                <a:ea typeface="Calibri"/>
                                <a:cs typeface="Sakkal Majalla"/>
                              </a:rPr>
                              <m:t>+</m:t>
                            </m:r>
                            <m:r>
                              <a:rPr lang="en-US" sz="2400" i="1">
                                <a:effectLst/>
                                <a:latin typeface="Cambria Math"/>
                                <a:ea typeface="Calibri"/>
                                <a:cs typeface="Sakkal Majalla"/>
                              </a:rPr>
                              <m:t>𝑠</m:t>
                            </m:r>
                            <m:r>
                              <a:rPr lang="en-US" sz="2400" i="1">
                                <a:effectLst/>
                                <a:latin typeface="Cambria Math"/>
                                <a:ea typeface="Calibri"/>
                                <a:cs typeface="Sakkal Majalla"/>
                              </a:rPr>
                              <m:t>.</m:t>
                            </m:r>
                            <m:r>
                              <a:rPr lang="en-US" sz="2400" i="1">
                                <a:effectLst/>
                                <a:latin typeface="Cambria Math"/>
                                <a:ea typeface="Calibri"/>
                                <a:cs typeface="Sakkal Majalla"/>
                              </a:rPr>
                              <m:t>𝑋</m:t>
                            </m:r>
                          </m:num>
                          <m:den>
                            <m:r>
                              <a:rPr lang="en-US" sz="2400" i="1">
                                <a:effectLst/>
                                <a:latin typeface="Cambria Math"/>
                                <a:ea typeface="Calibri"/>
                                <a:cs typeface="Sakkal Majalla"/>
                              </a:rPr>
                              <m:t>2</m:t>
                            </m:r>
                          </m:den>
                        </m:f>
                      </m:e>
                    </m:d>
                    <m:r>
                      <a:rPr lang="en-US" sz="2400" i="1">
                        <a:effectLst/>
                        <a:latin typeface="Cambria Math"/>
                        <a:ea typeface="Calibri"/>
                        <a:cs typeface="Sakkal Majalla"/>
                      </a:rPr>
                      <m:t>×</m:t>
                    </m:r>
                    <m:r>
                      <a:rPr lang="en-US" sz="2400" i="1">
                        <a:effectLst/>
                        <a:latin typeface="Cambria Math"/>
                        <a:ea typeface="Calibri"/>
                        <a:cs typeface="Sakkal Majalla"/>
                      </a:rPr>
                      <m:t>𝑋</m:t>
                    </m:r>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1</m:t>
                        </m:r>
                      </m:num>
                      <m:den>
                        <m:r>
                          <a:rPr lang="en-US" sz="2400" i="1">
                            <a:effectLst/>
                            <a:latin typeface="Cambria Math"/>
                            <a:ea typeface="Calibri"/>
                            <a:cs typeface="Sakkal Majalla"/>
                          </a:rPr>
                          <m:t>2</m:t>
                        </m:r>
                      </m:den>
                    </m:f>
                    <m:r>
                      <a:rPr lang="en-US" sz="2400" i="1">
                        <a:effectLst/>
                        <a:latin typeface="Cambria Math"/>
                        <a:ea typeface="Calibri"/>
                        <a:cs typeface="Sakkal Majalla"/>
                      </a:rPr>
                      <m:t>×</m:t>
                    </m:r>
                    <m:r>
                      <a:rPr lang="en-US" sz="2400" i="1">
                        <a:effectLst/>
                        <a:latin typeface="Cambria Math"/>
                        <a:ea typeface="Calibri"/>
                        <a:cs typeface="Sakkal Majalla"/>
                      </a:rPr>
                      <m:t>𝑠</m:t>
                    </m:r>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𝑋</m:t>
                        </m:r>
                      </m:e>
                      <m:sup>
                        <m:r>
                          <a:rPr lang="en-US" sz="2400" i="1">
                            <a:effectLst/>
                            <a:latin typeface="Cambria Math"/>
                            <a:ea typeface="Calibri"/>
                            <a:cs typeface="Sakkal Majalla"/>
                          </a:rPr>
                          <m:t>2</m:t>
                        </m:r>
                      </m:sup>
                    </m:sSup>
                    <m:r>
                      <a:rPr lang="en-US" sz="2400" i="1">
                        <a:effectLst/>
                        <a:latin typeface="Cambria Math"/>
                        <a:ea typeface="Calibri"/>
                        <a:cs typeface="Sakkal Majalla"/>
                      </a:rPr>
                      <m:t>  …   (</m:t>
                    </m:r>
                    <m:r>
                      <a:rPr lang="en-US" sz="2400" i="1">
                        <a:effectLst/>
                        <a:latin typeface="Cambria Math"/>
                        <a:ea typeface="Calibri"/>
                        <a:cs typeface="Sakkal Majalla"/>
                      </a:rPr>
                      <m:t>𝑖𝑖</m:t>
                    </m:r>
                    <m:r>
                      <a:rPr lang="en-US" sz="2400" i="1">
                        <a:effectLst/>
                        <a:latin typeface="Cambria Math"/>
                        <a:ea typeface="Calibri"/>
                        <a:cs typeface="Sakkal Majalla"/>
                      </a:rPr>
                      <m:t>)</m:t>
                    </m:r>
                  </m:oMath>
                </a14:m>
                <a:endParaRPr lang="en-US" sz="3200" dirty="0">
                  <a:effectLst/>
                  <a:latin typeface="Cambria Math"/>
                  <a:ea typeface="Calibri"/>
                  <a:cs typeface="Sakkal Majalla"/>
                </a:endParaRPr>
              </a:p>
              <a:p>
                <a:pPr marL="457200" lvl="0" indent="-457200" algn="just">
                  <a:lnSpc>
                    <a:spcPct val="150000"/>
                  </a:lnSpc>
                  <a:buSzPts val="1400"/>
                  <a:buFont typeface="Wingdings" panose="05000000000000000000" pitchFamily="2" charset="2"/>
                  <a:buChar char="q"/>
                </a:pPr>
                <a:r>
                  <a:rPr lang="ar-EG" sz="3200" dirty="0">
                    <a:effectLst/>
                    <a:latin typeface="Cambria Math"/>
                    <a:ea typeface="Calibri"/>
                    <a:cs typeface="Sakkal Majalla"/>
                  </a:rPr>
                  <a:t>مساواة المعادلتين </a:t>
                </a:r>
                <a:r>
                  <a:rPr lang="en-US" sz="3200" dirty="0">
                    <a:effectLst/>
                    <a:latin typeface="Cambria Math"/>
                    <a:ea typeface="Calibri"/>
                    <a:cs typeface="Sakkal Majalla"/>
                  </a:rPr>
                  <a:t>(i) and (ii)</a:t>
                </a:r>
                <a:r>
                  <a:rPr lang="en-US" sz="3200" dirty="0">
                    <a:effectLst/>
                    <a:latin typeface="Sakkal Majalla"/>
                    <a:ea typeface="Calibri"/>
                    <a:cs typeface="Sakkal Majalla"/>
                  </a:rPr>
                  <a:t> </a:t>
                </a:r>
                <a:r>
                  <a:rPr lang="ar-EG" sz="3200" dirty="0">
                    <a:effectLst/>
                    <a:latin typeface="Sakkal Majalla"/>
                    <a:ea typeface="Calibri"/>
                    <a:cs typeface="Sakkal Majalla"/>
                  </a:rPr>
                  <a:t>نحصل على كلا مما يلي:</a:t>
                </a:r>
                <a:endParaRPr lang="en-US" sz="3200" dirty="0">
                  <a:effectLst/>
                  <a:latin typeface="Cambria Math"/>
                  <a:ea typeface="Calibri"/>
                  <a:cs typeface="Sakkal Majalla"/>
                </a:endParaRPr>
              </a:p>
              <a:p>
                <a:pPr marL="1092200" algn="just">
                  <a:lnSpc>
                    <a:spcPct val="150000"/>
                  </a:lnSpc>
                </a:pPr>
                <a14:m>
                  <m:oMathPara xmlns:m="http://schemas.openxmlformats.org/officeDocument/2006/math">
                    <m:oMathParaPr>
                      <m:jc m:val="centerGroup"/>
                    </m:oMathParaPr>
                    <m:oMath xmlns:m="http://schemas.openxmlformats.org/officeDocument/2006/math">
                      <m:f>
                        <m:fPr>
                          <m:ctrlPr>
                            <a:rPr lang="en-US" sz="3200" i="1">
                              <a:effectLst/>
                              <a:latin typeface="Cambria Math"/>
                              <a:ea typeface="Calibri"/>
                              <a:cs typeface="Sakkal Majalla"/>
                            </a:rPr>
                          </m:ctrlPr>
                        </m:fPr>
                        <m:num>
                          <m:r>
                            <a:rPr lang="en-US" sz="3200" i="1">
                              <a:effectLst/>
                              <a:latin typeface="Cambria Math"/>
                              <a:ea typeface="Calibri"/>
                              <a:cs typeface="Sakkal Majalla"/>
                            </a:rPr>
                            <m:t>1</m:t>
                          </m:r>
                        </m:num>
                        <m:den>
                          <m:r>
                            <a:rPr lang="en-US" sz="3200" i="1">
                              <a:effectLst/>
                              <a:latin typeface="Cambria Math"/>
                              <a:ea typeface="Calibri"/>
                              <a:cs typeface="Sakkal Majalla"/>
                            </a:rPr>
                            <m:t>2</m:t>
                          </m:r>
                        </m:den>
                      </m:f>
                      <m:r>
                        <a:rPr lang="en-US" sz="3200" i="1">
                          <a:effectLst/>
                          <a:latin typeface="Cambria Math"/>
                          <a:ea typeface="Calibri"/>
                          <a:cs typeface="Sakkal Majalla"/>
                        </a:rPr>
                        <m:t>×</m:t>
                      </m:r>
                      <m:r>
                        <a:rPr lang="en-US" sz="3200" i="1">
                          <a:effectLst/>
                          <a:latin typeface="Cambria Math"/>
                          <a:ea typeface="Calibri"/>
                          <a:cs typeface="Sakkal Majalla"/>
                        </a:rPr>
                        <m:t>𝑚</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𝑋</m:t>
                          </m:r>
                        </m:e>
                        <m:sup>
                          <m:r>
                            <a:rPr lang="en-US" sz="3200" i="1">
                              <a:effectLst/>
                              <a:latin typeface="Cambria Math"/>
                              <a:ea typeface="Calibri"/>
                              <a:cs typeface="Sakkal Majalla"/>
                            </a:rPr>
                            <m:t>2</m:t>
                          </m:r>
                        </m:sup>
                      </m:sSup>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1</m:t>
                          </m:r>
                        </m:num>
                        <m:den>
                          <m:r>
                            <a:rPr lang="en-US" sz="3200" i="1">
                              <a:effectLst/>
                              <a:latin typeface="Cambria Math"/>
                              <a:ea typeface="Calibri"/>
                              <a:cs typeface="Sakkal Majalla"/>
                            </a:rPr>
                            <m:t>2</m:t>
                          </m:r>
                        </m:den>
                      </m:f>
                      <m:r>
                        <a:rPr lang="en-US" sz="3200" i="1">
                          <a:effectLst/>
                          <a:latin typeface="Cambria Math"/>
                          <a:ea typeface="Calibri"/>
                          <a:cs typeface="Sakkal Majalla"/>
                        </a:rPr>
                        <m:t>×</m:t>
                      </m:r>
                      <m:r>
                        <a:rPr lang="en-US" sz="3200" i="1">
                          <a:effectLst/>
                          <a:latin typeface="Cambria Math"/>
                          <a:ea typeface="Calibri"/>
                          <a:cs typeface="Sakkal Majalla"/>
                        </a:rPr>
                        <m:t>𝑠</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𝑋</m:t>
                          </m:r>
                        </m:e>
                        <m:sup>
                          <m:r>
                            <a:rPr lang="en-US" sz="3200" i="1">
                              <a:effectLst/>
                              <a:latin typeface="Cambria Math"/>
                              <a:ea typeface="Calibri"/>
                              <a:cs typeface="Sakkal Majalla"/>
                            </a:rPr>
                            <m:t>2</m:t>
                          </m:r>
                        </m:sup>
                      </m:sSup>
                    </m:oMath>
                  </m:oMathPara>
                </a14:m>
                <a:endParaRPr lang="en-US" sz="32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331640" y="251383"/>
                <a:ext cx="7560840" cy="6302174"/>
              </a:xfrm>
              <a:prstGeom prst="rect">
                <a:avLst/>
              </a:prstGeom>
              <a:blipFill rotWithShape="1">
                <a:blip r:embed="rId2"/>
                <a:stretch>
                  <a:fillRect r="-161"/>
                </a:stretch>
              </a:blipFill>
            </p:spPr>
            <p:txBody>
              <a:bodyPr/>
              <a:lstStyle/>
              <a:p>
                <a:r>
                  <a:rPr lang="ar-EG">
                    <a:noFill/>
                  </a:rPr>
                  <a:t> </a:t>
                </a:r>
              </a:p>
            </p:txBody>
          </p:sp>
        </mc:Fallback>
      </mc:AlternateContent>
    </p:spTree>
    <p:extLst>
      <p:ext uri="{BB962C8B-B14F-4D97-AF65-F5344CB8AC3E}">
        <p14:creationId xmlns:p14="http://schemas.microsoft.com/office/powerpoint/2010/main" val="67695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237852" y="280272"/>
                <a:ext cx="7416824" cy="5765424"/>
              </a:xfrm>
              <a:prstGeom prst="rect">
                <a:avLst/>
              </a:prstGeom>
            </p:spPr>
            <p:txBody>
              <a:bodyPr wrap="square">
                <a:spAutoFit/>
              </a:bodyPr>
              <a:lstStyle/>
              <a:p>
                <a:pPr marL="285750" lvl="0" indent="-285750" algn="just">
                  <a:lnSpc>
                    <a:spcPct val="140000"/>
                  </a:lnSpc>
                  <a:buSzPts val="1800"/>
                  <a:buFont typeface="Wingdings" panose="05000000000000000000" pitchFamily="2" charset="2"/>
                  <a:buChar char="q"/>
                </a:pPr>
                <a:r>
                  <a:rPr lang="ar-EG" sz="2800" dirty="0">
                    <a:latin typeface="Cambria Math"/>
                    <a:ea typeface="Calibri"/>
                    <a:cs typeface="Sakkal Majalla"/>
                  </a:rPr>
                  <a:t>التردد الدائري </a:t>
                </a:r>
                <a:r>
                  <a:rPr lang="en-US" sz="2800" i="1" dirty="0">
                    <a:effectLst/>
                    <a:latin typeface="Cambria Math"/>
                    <a:ea typeface="Calibri"/>
                    <a:cs typeface="Sakkal Majalla"/>
                  </a:rPr>
                  <a:t>Circular Frequency</a:t>
                </a:r>
                <a:endParaRPr lang="en-US" sz="2800" dirty="0">
                  <a:effectLst/>
                  <a:latin typeface="Cambria Math"/>
                  <a:ea typeface="Calibri"/>
                  <a:cs typeface="Sakkal Majalla"/>
                </a:endParaRPr>
              </a:p>
              <a:p>
                <a:pPr marL="1527810" indent="179705" algn="ctr">
                  <a:lnSpc>
                    <a:spcPct val="140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r>
                        <a:rPr lang="en-US" sz="2800" i="1">
                          <a:effectLst/>
                          <a:latin typeface="Cambria Math"/>
                          <a:ea typeface="Calibri"/>
                          <a:cs typeface="Sakkal Majalla"/>
                        </a:rPr>
                        <m:t>=</m:t>
                      </m:r>
                      <m:rad>
                        <m:radPr>
                          <m:degHide m:val="on"/>
                          <m:ctrlPr>
                            <a:rPr lang="en-US" sz="2800" i="1">
                              <a:effectLst/>
                              <a:latin typeface="Cambria Math"/>
                              <a:ea typeface="Calibri"/>
                              <a:cs typeface="Sakkal Majalla"/>
                            </a:rPr>
                          </m:ctrlPr>
                        </m:radPr>
                        <m:deg/>
                        <m:e>
                          <m:f>
                            <m:fPr>
                              <m:ctrlPr>
                                <a:rPr lang="en-US" sz="2800" i="1">
                                  <a:effectLst/>
                                  <a:latin typeface="Cambria Math"/>
                                  <a:ea typeface="Calibri"/>
                                  <a:cs typeface="Sakkal Majalla"/>
                                </a:rPr>
                              </m:ctrlPr>
                            </m:fPr>
                            <m:num>
                              <m:r>
                                <a:rPr lang="en-US" sz="2800" i="1">
                                  <a:effectLst/>
                                  <a:latin typeface="Cambria Math"/>
                                  <a:ea typeface="Calibri"/>
                                  <a:cs typeface="Sakkal Majalla"/>
                                </a:rPr>
                                <m:t>𝑠</m:t>
                              </m:r>
                            </m:num>
                            <m:den>
                              <m:r>
                                <a:rPr lang="en-US" sz="2800" i="1">
                                  <a:effectLst/>
                                  <a:latin typeface="Cambria Math"/>
                                  <a:ea typeface="Calibri"/>
                                  <a:cs typeface="Sakkal Majalla"/>
                                </a:rPr>
                                <m:t>𝑚</m:t>
                              </m:r>
                            </m:den>
                          </m:f>
                        </m:e>
                      </m:rad>
                    </m:oMath>
                  </m:oMathPara>
                </a14:m>
                <a:endParaRPr lang="en-US" sz="2800" dirty="0">
                  <a:effectLst/>
                  <a:latin typeface="Cambria Math"/>
                  <a:ea typeface="Calibri"/>
                  <a:cs typeface="Sakkal Majalla"/>
                </a:endParaRPr>
              </a:p>
              <a:p>
                <a:pPr marL="285750" lvl="0" indent="-285750" algn="just">
                  <a:lnSpc>
                    <a:spcPct val="140000"/>
                  </a:lnSpc>
                  <a:buSzPts val="1800"/>
                  <a:buFont typeface="Wingdings" panose="05000000000000000000" pitchFamily="2" charset="2"/>
                  <a:buChar char="q"/>
                </a:pPr>
                <a:r>
                  <a:rPr lang="ar-EG" sz="2800" dirty="0">
                    <a:effectLst/>
                    <a:latin typeface="Cambria Math"/>
                    <a:ea typeface="Calibri"/>
                    <a:cs typeface="Sakkal Majalla"/>
                  </a:rPr>
                  <a:t>زمن الدورة الإهتزازية </a:t>
                </a:r>
                <a:r>
                  <a:rPr lang="en-US" sz="2800" i="1" dirty="0">
                    <a:effectLst/>
                    <a:latin typeface="Cambria Math"/>
                    <a:ea typeface="Calibri"/>
                    <a:cs typeface="Sakkal Majalla"/>
                  </a:rPr>
                  <a:t>Time Period</a:t>
                </a:r>
                <a:endParaRPr lang="en-US" sz="2800" dirty="0">
                  <a:effectLst/>
                  <a:latin typeface="Cambria Math"/>
                  <a:ea typeface="Calibri"/>
                  <a:cs typeface="Sakkal Majalla"/>
                </a:endParaRPr>
              </a:p>
              <a:p>
                <a:pPr marL="1527810" indent="179705" algn="just">
                  <a:lnSpc>
                    <a:spcPct val="140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𝑡</m:t>
                          </m:r>
                        </m:e>
                        <m:sub>
                          <m:r>
                            <a:rPr lang="en-US" sz="2800" i="1">
                              <a:effectLst/>
                              <a:latin typeface="Cambria Math"/>
                              <a:ea typeface="Calibri"/>
                              <a:cs typeface="Sakkal Majalla"/>
                            </a:rPr>
                            <m:t>𝑝</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2</m:t>
                          </m:r>
                          <m:r>
                            <a:rPr lang="en-US" sz="2800" i="1">
                              <a:effectLst/>
                              <a:latin typeface="Cambria Math"/>
                              <a:ea typeface="Calibri"/>
                              <a:cs typeface="Sakkal Majalla"/>
                            </a:rPr>
                            <m:t>𝜋</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den>
                      </m:f>
                      <m:r>
                        <a:rPr lang="en-US" sz="2800" i="1">
                          <a:effectLst/>
                          <a:latin typeface="Cambria Math"/>
                          <a:ea typeface="Calibri"/>
                          <a:cs typeface="Sakkal Majalla"/>
                        </a:rPr>
                        <m:t>=</m:t>
                      </m:r>
                      <m:r>
                        <a:rPr lang="en-US" sz="2800" i="1">
                          <a:effectLst/>
                          <a:latin typeface="Cambria Math"/>
                          <a:ea typeface="Calibri"/>
                          <a:cs typeface="Sakkal Majalla"/>
                        </a:rPr>
                        <m:t>2</m:t>
                      </m:r>
                      <m:r>
                        <a:rPr lang="en-US" sz="2800" i="1">
                          <a:effectLst/>
                          <a:latin typeface="Cambria Math"/>
                          <a:ea typeface="Calibri"/>
                          <a:cs typeface="Sakkal Majalla"/>
                        </a:rPr>
                        <m:t>𝜋</m:t>
                      </m:r>
                      <m:rad>
                        <m:radPr>
                          <m:degHide m:val="on"/>
                          <m:ctrlPr>
                            <a:rPr lang="en-US" sz="2800" i="1">
                              <a:effectLst/>
                              <a:latin typeface="Cambria Math"/>
                              <a:ea typeface="Calibri"/>
                              <a:cs typeface="Sakkal Majalla"/>
                            </a:rPr>
                          </m:ctrlPr>
                        </m:radPr>
                        <m:deg/>
                        <m:e>
                          <m:f>
                            <m:fPr>
                              <m:ctrlPr>
                                <a:rPr lang="en-US" sz="2800" i="1">
                                  <a:effectLst/>
                                  <a:latin typeface="Cambria Math"/>
                                  <a:ea typeface="Calibri"/>
                                  <a:cs typeface="Sakkal Majalla"/>
                                </a:rPr>
                              </m:ctrlPr>
                            </m:fPr>
                            <m:num>
                              <m:r>
                                <a:rPr lang="en-US" sz="2800" i="1">
                                  <a:effectLst/>
                                  <a:latin typeface="Cambria Math"/>
                                  <a:ea typeface="Calibri"/>
                                  <a:cs typeface="Sakkal Majalla"/>
                                </a:rPr>
                                <m:t>𝑠</m:t>
                              </m:r>
                            </m:num>
                            <m:den>
                              <m:r>
                                <a:rPr lang="en-US" sz="2800" i="1">
                                  <a:effectLst/>
                                  <a:latin typeface="Cambria Math"/>
                                  <a:ea typeface="Calibri"/>
                                  <a:cs typeface="Sakkal Majalla"/>
                                </a:rPr>
                                <m:t>𝑚</m:t>
                              </m:r>
                            </m:den>
                          </m:f>
                        </m:e>
                      </m:rad>
                    </m:oMath>
                  </m:oMathPara>
                </a14:m>
                <a:endParaRPr lang="en-US" sz="2800" dirty="0">
                  <a:effectLst/>
                  <a:latin typeface="Cambria Math"/>
                  <a:ea typeface="Calibri"/>
                  <a:cs typeface="Sakkal Majalla"/>
                </a:endParaRPr>
              </a:p>
              <a:p>
                <a:pPr marL="285750" lvl="0" indent="-285750" algn="just">
                  <a:lnSpc>
                    <a:spcPct val="140000"/>
                  </a:lnSpc>
                  <a:buSzPts val="1800"/>
                  <a:buFont typeface="Wingdings" panose="05000000000000000000" pitchFamily="2" charset="2"/>
                  <a:buChar char="q"/>
                </a:pPr>
                <a:r>
                  <a:rPr lang="ar-EG" sz="2800" dirty="0">
                    <a:effectLst/>
                    <a:latin typeface="Cambria Math"/>
                    <a:ea typeface="Calibri"/>
                    <a:cs typeface="Sakkal Majalla"/>
                  </a:rPr>
                  <a:t>التردد الطبيعي </a:t>
                </a:r>
                <a:r>
                  <a:rPr lang="en-US" sz="2800" i="1" dirty="0">
                    <a:effectLst/>
                    <a:latin typeface="Cambria Math"/>
                    <a:ea typeface="Calibri"/>
                    <a:cs typeface="Sakkal Majalla"/>
                  </a:rPr>
                  <a:t>Natural Frequency</a:t>
                </a:r>
                <a:endParaRPr lang="en-US" sz="2800" dirty="0">
                  <a:effectLst/>
                  <a:latin typeface="Cambria Math"/>
                  <a:ea typeface="Calibri"/>
                  <a:cs typeface="Sakkal Majalla"/>
                </a:endParaRPr>
              </a:p>
              <a:p>
                <a:pPr marL="1066800" algn="just">
                  <a:lnSpc>
                    <a:spcPct val="140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𝑓</m:t>
                          </m:r>
                        </m:e>
                        <m:sub>
                          <m:r>
                            <a:rPr lang="en-US" sz="2800" i="1">
                              <a:effectLst/>
                              <a:latin typeface="Cambria Math"/>
                              <a:ea typeface="Calibri"/>
                              <a:cs typeface="Sakkal Majalla"/>
                            </a:rPr>
                            <m:t>𝑛</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1</m:t>
                          </m:r>
                        </m:num>
                        <m:den>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𝑡</m:t>
                              </m:r>
                            </m:e>
                            <m:sub>
                              <m:r>
                                <a:rPr lang="en-US" sz="2800" i="1">
                                  <a:effectLst/>
                                  <a:latin typeface="Cambria Math"/>
                                  <a:ea typeface="Calibri"/>
                                  <a:cs typeface="Sakkal Majalla"/>
                                </a:rPr>
                                <m:t>𝑝</m:t>
                              </m:r>
                            </m:sub>
                          </m:sSub>
                        </m:den>
                      </m:f>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1</m:t>
                          </m:r>
                        </m:num>
                        <m:den>
                          <m:r>
                            <a:rPr lang="en-US" sz="2800" i="1">
                              <a:effectLst/>
                              <a:latin typeface="Cambria Math"/>
                              <a:ea typeface="Calibri"/>
                              <a:cs typeface="Sakkal Majalla"/>
                            </a:rPr>
                            <m:t>2</m:t>
                          </m:r>
                          <m:r>
                            <a:rPr lang="en-US" sz="2800" i="1">
                              <a:effectLst/>
                              <a:latin typeface="Cambria Math"/>
                              <a:ea typeface="Calibri"/>
                              <a:cs typeface="Sakkal Majalla"/>
                            </a:rPr>
                            <m:t>𝜋</m:t>
                          </m:r>
                        </m:den>
                      </m:f>
                      <m:rad>
                        <m:radPr>
                          <m:degHide m:val="on"/>
                          <m:ctrlPr>
                            <a:rPr lang="en-US" sz="2800" i="1">
                              <a:effectLst/>
                              <a:latin typeface="Cambria Math"/>
                              <a:ea typeface="Calibri"/>
                              <a:cs typeface="Sakkal Majalla"/>
                            </a:rPr>
                          </m:ctrlPr>
                        </m:radPr>
                        <m:deg/>
                        <m:e>
                          <m:f>
                            <m:fPr>
                              <m:ctrlPr>
                                <a:rPr lang="en-US" sz="2800" i="1">
                                  <a:effectLst/>
                                  <a:latin typeface="Cambria Math"/>
                                  <a:ea typeface="Calibri"/>
                                  <a:cs typeface="Sakkal Majalla"/>
                                </a:rPr>
                              </m:ctrlPr>
                            </m:fPr>
                            <m:num>
                              <m:r>
                                <a:rPr lang="en-US" sz="2800" i="1">
                                  <a:effectLst/>
                                  <a:latin typeface="Cambria Math"/>
                                  <a:ea typeface="Calibri"/>
                                  <a:cs typeface="Sakkal Majalla"/>
                                </a:rPr>
                                <m:t>𝑠</m:t>
                              </m:r>
                            </m:num>
                            <m:den>
                              <m:r>
                                <a:rPr lang="en-US" sz="2800" i="1">
                                  <a:effectLst/>
                                  <a:latin typeface="Cambria Math"/>
                                  <a:ea typeface="Calibri"/>
                                  <a:cs typeface="Sakkal Majalla"/>
                                </a:rPr>
                                <m:t>𝑚</m:t>
                              </m:r>
                            </m:den>
                          </m:f>
                        </m:e>
                      </m:rad>
                    </m:oMath>
                  </m:oMathPara>
                </a14:m>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237852" y="280272"/>
                <a:ext cx="7416824" cy="5765424"/>
              </a:xfrm>
              <a:prstGeom prst="rect">
                <a:avLst/>
              </a:prstGeom>
              <a:blipFill rotWithShape="1">
                <a:blip r:embed="rId2"/>
                <a:stretch>
                  <a:fillRect r="-575"/>
                </a:stretch>
              </a:blipFill>
            </p:spPr>
            <p:txBody>
              <a:bodyPr/>
              <a:lstStyle/>
              <a:p>
                <a:r>
                  <a:rPr lang="ar-EG">
                    <a:noFill/>
                  </a:rPr>
                  <a:t> </a:t>
                </a:r>
              </a:p>
            </p:txBody>
          </p:sp>
        </mc:Fallback>
      </mc:AlternateContent>
    </p:spTree>
    <p:extLst>
      <p:ext uri="{BB962C8B-B14F-4D97-AF65-F5344CB8AC3E}">
        <p14:creationId xmlns:p14="http://schemas.microsoft.com/office/powerpoint/2010/main" val="1157204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28600"/>
            <a:ext cx="7124328" cy="864096"/>
          </a:xfrm>
        </p:spPr>
        <p:txBody>
          <a:bodyPr>
            <a:noAutofit/>
          </a:bodyPr>
          <a:lstStyle/>
          <a:p>
            <a:pPr marL="182880" algn="ctr"/>
            <a:r>
              <a:rPr lang="ar-EG" sz="3200" b="1" dirty="0">
                <a:solidFill>
                  <a:schemeClr val="tx1"/>
                </a:solidFill>
                <a:effectLst>
                  <a:outerShdw blurRad="38100" dist="38100" dir="2700000" algn="tl">
                    <a:srgbClr val="000000">
                      <a:alpha val="43137"/>
                    </a:srgbClr>
                  </a:outerShdw>
                </a:effectLst>
                <a:cs typeface="Simple Bold Jut Out" pitchFamily="2" charset="-78"/>
              </a:rPr>
              <a:t>تأثير القصور الذاتي للجسم المرن على الإهتزازات الطولية والعرضية</a:t>
            </a:r>
            <a:endParaRPr lang="ar-EG" sz="2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l="23891" t="4803" r="10220"/>
          <a:stretch>
            <a:fillRect/>
          </a:stretch>
        </p:blipFill>
        <p:spPr bwMode="auto">
          <a:xfrm>
            <a:off x="1043608" y="2276872"/>
            <a:ext cx="1944216"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987824" y="1043254"/>
            <a:ext cx="40674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ar-EG" sz="2800" b="1" i="0" u="none" strike="noStrike" cap="none" normalizeH="0" baseline="0" dirty="0" smtClean="0">
                <a:ln>
                  <a:noFill/>
                </a:ln>
                <a:solidFill>
                  <a:schemeClr val="tx1"/>
                </a:solidFill>
                <a:effectLst/>
                <a:latin typeface="Cambria Math" pitchFamily="18" charset="0"/>
                <a:ea typeface="Calibri" pitchFamily="34" charset="0"/>
                <a:cs typeface="Sakkal Majalla" pitchFamily="2" charset="-78"/>
              </a:rPr>
              <a:t>أولا: في حالة الإهتزازات الطولية</a:t>
            </a:r>
            <a:endParaRPr kumimoji="0" lang="ar-EG" altLang="ar-EG" sz="2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2987824" y="1836743"/>
                <a:ext cx="5976664" cy="4503220"/>
              </a:xfrm>
              <a:prstGeom prst="rect">
                <a:avLst/>
              </a:prstGeom>
            </p:spPr>
            <p:txBody>
              <a:bodyPr wrap="square">
                <a:spAutoFit/>
              </a:bodyPr>
              <a:lstStyle/>
              <a:p>
                <a:pPr marL="431800"/>
                <a:r>
                  <a:rPr lang="ar-EG" sz="2400" dirty="0">
                    <a:latin typeface="Cambria Math"/>
                    <a:ea typeface="Calibri"/>
                    <a:cs typeface="Sakkal Majalla"/>
                  </a:rPr>
                  <a:t>بأخذ عنصر من الجسم المرن يبعد مسافة </a:t>
                </a:r>
                <a14:m>
                  <m:oMath xmlns:m="http://schemas.openxmlformats.org/officeDocument/2006/math">
                    <m:r>
                      <a:rPr lang="en-US" sz="2400" i="1">
                        <a:effectLst/>
                        <a:latin typeface="Cambria Math"/>
                        <a:ea typeface="Calibri"/>
                        <a:cs typeface="Sakkal Majalla"/>
                      </a:rPr>
                      <m:t>𝑥</m:t>
                    </m:r>
                  </m:oMath>
                </a14:m>
                <a:r>
                  <a:rPr lang="ar-EG" sz="2400" dirty="0">
                    <a:effectLst/>
                    <a:latin typeface="Cambria Math"/>
                    <a:ea typeface="Calibri"/>
                    <a:cs typeface="Sakkal Majalla"/>
                  </a:rPr>
                  <a:t> عن النهاية الثابتة </a:t>
                </a:r>
                <a:r>
                  <a:rPr lang="ar-EG" sz="2400" dirty="0" smtClean="0">
                    <a:effectLst/>
                    <a:latin typeface="Cambria Math"/>
                    <a:ea typeface="Calibri"/>
                    <a:cs typeface="Sakkal Majalla"/>
                  </a:rPr>
                  <a:t>وطوله       ، </a:t>
                </a:r>
                <a:r>
                  <a:rPr lang="ar-EG" sz="2400" dirty="0">
                    <a:effectLst/>
                    <a:latin typeface="Cambria Math"/>
                    <a:ea typeface="Calibri"/>
                    <a:cs typeface="Sakkal Majalla"/>
                  </a:rPr>
                  <a:t>في هذه الحالة فإن كلا من سرعة وطاقة الحركة للعنصر يحسبا كما يلي:</a:t>
                </a:r>
                <a:endParaRPr lang="en-US" sz="24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𝐸𝑙𝑒𝑚𝑒𝑛𝑡</m:t>
                      </m:r>
                      <m:r>
                        <a:rPr lang="en-US" sz="2400" i="1">
                          <a:effectLst/>
                          <a:latin typeface="Cambria Math"/>
                          <a:ea typeface="Calibri"/>
                          <a:cs typeface="Sakkal Majalla"/>
                        </a:rPr>
                        <m:t> </m:t>
                      </m:r>
                      <m:r>
                        <a:rPr lang="en-US" sz="2400" i="1">
                          <a:effectLst/>
                          <a:latin typeface="Cambria Math"/>
                          <a:ea typeface="Calibri"/>
                          <a:cs typeface="Sakkal Majalla"/>
                        </a:rPr>
                        <m:t>𝑠𝑝𝑒𝑒𝑑</m:t>
                      </m:r>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𝑥</m:t>
                          </m:r>
                        </m:num>
                        <m:den>
                          <m:r>
                            <a:rPr lang="en-US" sz="2400" i="1">
                              <a:effectLst/>
                              <a:latin typeface="Cambria Math"/>
                              <a:ea typeface="Calibri"/>
                              <a:cs typeface="Sakkal Majalla"/>
                            </a:rPr>
                            <m:t>𝑙</m:t>
                          </m:r>
                        </m:den>
                      </m:f>
                      <m:r>
                        <a:rPr lang="en-US" sz="2400" i="1">
                          <a:effectLst/>
                          <a:latin typeface="Cambria Math"/>
                          <a:ea typeface="Calibri"/>
                          <a:cs typeface="Sakkal Majalla"/>
                        </a:rPr>
                        <m:t>×</m:t>
                      </m:r>
                      <m:r>
                        <a:rPr lang="en-US" sz="2400" i="1">
                          <a:effectLst/>
                          <a:latin typeface="Cambria Math"/>
                          <a:ea typeface="Calibri"/>
                          <a:cs typeface="Sakkal Majalla"/>
                        </a:rPr>
                        <m:t>𝑣</m:t>
                      </m:r>
                    </m:oMath>
                  </m:oMathPara>
                </a14:m>
                <a:endParaRPr lang="en-US" sz="24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𝐾</m:t>
                      </m:r>
                      <m:r>
                        <a:rPr lang="en-US" sz="2400" i="1">
                          <a:effectLst/>
                          <a:latin typeface="Cambria Math"/>
                          <a:ea typeface="Calibri"/>
                          <a:cs typeface="Sakkal Majalla"/>
                        </a:rPr>
                        <m:t>.</m:t>
                      </m:r>
                      <m:r>
                        <a:rPr lang="en-US" sz="2400" i="1">
                          <a:effectLst/>
                          <a:latin typeface="Cambria Math"/>
                          <a:ea typeface="Calibri"/>
                          <a:cs typeface="Sakkal Majalla"/>
                        </a:rPr>
                        <m:t>𝐸</m:t>
                      </m:r>
                      <m:r>
                        <a:rPr lang="en-US" sz="2400" i="1">
                          <a:effectLst/>
                          <a:latin typeface="Cambria Math"/>
                          <a:ea typeface="Calibri"/>
                          <a:cs typeface="Sakkal Majalla"/>
                        </a:rPr>
                        <m:t>. </m:t>
                      </m:r>
                      <m:r>
                        <a:rPr lang="en-US" sz="2400" i="1">
                          <a:effectLst/>
                          <a:latin typeface="Cambria Math"/>
                          <a:ea typeface="Calibri"/>
                          <a:cs typeface="Sakkal Majalla"/>
                        </a:rPr>
                        <m:t>𝑜𝑓</m:t>
                      </m:r>
                      <m:r>
                        <a:rPr lang="en-US" sz="2400" i="1">
                          <a:effectLst/>
                          <a:latin typeface="Cambria Math"/>
                          <a:ea typeface="Calibri"/>
                          <a:cs typeface="Sakkal Majalla"/>
                        </a:rPr>
                        <m:t> </m:t>
                      </m:r>
                      <m:r>
                        <a:rPr lang="en-US" sz="2400" i="1">
                          <a:effectLst/>
                          <a:latin typeface="Cambria Math"/>
                          <a:ea typeface="Calibri"/>
                          <a:cs typeface="Sakkal Majalla"/>
                        </a:rPr>
                        <m:t>𝑒𝑙𝑒𝑚𝑒𝑛𝑡</m:t>
                      </m:r>
                      <m:r>
                        <a:rPr lang="en-US" sz="2400" i="1">
                          <a:effectLst/>
                          <a:latin typeface="Cambria Math"/>
                          <a:ea typeface="Calibri"/>
                          <a:cs typeface="Sakkal Majalla"/>
                        </a:rPr>
                        <m:t> =</m:t>
                      </m:r>
                      <m:f>
                        <m:fPr>
                          <m:ctrlPr>
                            <a:rPr lang="en-US" sz="2400" i="1">
                              <a:effectLst/>
                              <a:latin typeface="Cambria Math"/>
                              <a:ea typeface="Calibri"/>
                              <a:cs typeface="Sakkal Majalla"/>
                            </a:rPr>
                          </m:ctrlPr>
                        </m:fPr>
                        <m:num>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𝑚</m:t>
                              </m:r>
                            </m:e>
                            <m:sub>
                              <m:r>
                                <a:rPr lang="en-US" sz="2400" i="1">
                                  <a:effectLst/>
                                  <a:latin typeface="Cambria Math"/>
                                  <a:ea typeface="Calibri"/>
                                  <a:cs typeface="Sakkal Majalla"/>
                                </a:rPr>
                                <m:t>1</m:t>
                              </m:r>
                            </m:sub>
                          </m:sSub>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𝑣</m:t>
                              </m:r>
                            </m:e>
                            <m:sup>
                              <m:r>
                                <a:rPr lang="en-US" sz="2400" i="1">
                                  <a:effectLst/>
                                  <a:latin typeface="Cambria Math"/>
                                  <a:ea typeface="Calibri"/>
                                  <a:cs typeface="Sakkal Majalla"/>
                                </a:rPr>
                                <m:t>2</m:t>
                              </m:r>
                            </m:sup>
                          </m:sSup>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𝑥</m:t>
                              </m:r>
                            </m:e>
                            <m:sup>
                              <m:r>
                                <a:rPr lang="en-US" sz="2400" i="1">
                                  <a:effectLst/>
                                  <a:latin typeface="Cambria Math"/>
                                  <a:ea typeface="Calibri"/>
                                  <a:cs typeface="Sakkal Majalla"/>
                                </a:rPr>
                                <m:t>2</m:t>
                              </m:r>
                            </m:sup>
                          </m:sSup>
                        </m:num>
                        <m:den>
                          <m:r>
                            <a:rPr lang="en-US" sz="2400" i="1">
                              <a:effectLst/>
                              <a:latin typeface="Cambria Math"/>
                              <a:ea typeface="Calibri"/>
                              <a:cs typeface="Sakkal Majalla"/>
                            </a:rPr>
                            <m:t>2</m:t>
                          </m:r>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𝑙</m:t>
                              </m:r>
                            </m:e>
                            <m:sup>
                              <m:r>
                                <a:rPr lang="en-US" sz="2400" i="1">
                                  <a:effectLst/>
                                  <a:latin typeface="Cambria Math"/>
                                  <a:ea typeface="Calibri"/>
                                  <a:cs typeface="Sakkal Majalla"/>
                                </a:rPr>
                                <m:t>2</m:t>
                              </m:r>
                            </m:sup>
                          </m:sSup>
                        </m:den>
                      </m:f>
                      <m:r>
                        <a:rPr lang="en-US" sz="2400" i="1">
                          <a:effectLst/>
                          <a:latin typeface="Cambria Math"/>
                          <a:ea typeface="Calibri"/>
                          <a:cs typeface="Sakkal Majalla"/>
                        </a:rPr>
                        <m:t>×</m:t>
                      </m:r>
                      <m:r>
                        <a:rPr lang="en-US" sz="2400" i="1">
                          <a:effectLst/>
                          <a:latin typeface="Cambria Math"/>
                          <a:ea typeface="Calibri"/>
                          <a:cs typeface="Sakkal Majalla"/>
                        </a:rPr>
                        <m:t>𝛿</m:t>
                      </m:r>
                      <m:r>
                        <a:rPr lang="en-US" sz="2400" i="1">
                          <a:effectLst/>
                          <a:latin typeface="Cambria Math"/>
                          <a:ea typeface="Calibri"/>
                          <a:cs typeface="Sakkal Majalla"/>
                        </a:rPr>
                        <m:t>𝑥</m:t>
                      </m:r>
                    </m:oMath>
                  </m:oMathPara>
                </a14:m>
                <a:endParaRPr lang="en-US" sz="2400" dirty="0">
                  <a:effectLst/>
                  <a:latin typeface="Cambria Math"/>
                  <a:ea typeface="Calibri"/>
                  <a:cs typeface="Sakkal Majalla"/>
                </a:endParaRPr>
              </a:p>
              <a:p>
                <a:pPr marL="431800" algn="just"/>
                <a:r>
                  <a:rPr lang="en-US" sz="2400" b="1" spc="-60" dirty="0">
                    <a:effectLst/>
                    <a:latin typeface="Cambria Math"/>
                    <a:ea typeface="Calibri"/>
                    <a:cs typeface="Sakkal Majalla"/>
                    <a:sym typeface="Symbol"/>
                  </a:rPr>
                  <a:t></a:t>
                </a:r>
                <a:r>
                  <a:rPr lang="ar-EG" sz="2400" spc="-60" dirty="0">
                    <a:effectLst/>
                    <a:latin typeface="Cambria Math"/>
                    <a:ea typeface="Calibri"/>
                    <a:cs typeface="Sakkal Majalla"/>
                  </a:rPr>
                  <a:t> معادلة طاقة الحركة الكلية للجسم المرن </a:t>
                </a:r>
                <a:r>
                  <a:rPr lang="en-US" sz="2400" i="1" spc="-60" dirty="0">
                    <a:effectLst/>
                    <a:latin typeface="Cambria Math"/>
                    <a:ea typeface="Calibri"/>
                    <a:cs typeface="Sakkal Majalla"/>
                  </a:rPr>
                  <a:t>Constraint</a:t>
                </a:r>
                <a:r>
                  <a:rPr lang="ar-EG" sz="2400" spc="-60" dirty="0">
                    <a:effectLst/>
                    <a:latin typeface="Cambria Math"/>
                    <a:ea typeface="Calibri"/>
                    <a:cs typeface="Sakkal Majalla"/>
                  </a:rPr>
                  <a:t> بعد إجراء التكامل للمعادلة السابقة تصبح كما يلي:</a:t>
                </a:r>
                <a:endParaRPr lang="en-US" sz="24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𝐾</m:t>
                      </m:r>
                      <m:r>
                        <a:rPr lang="en-US" sz="2400" i="1">
                          <a:effectLst/>
                          <a:latin typeface="Cambria Math"/>
                          <a:ea typeface="Calibri"/>
                          <a:cs typeface="Sakkal Majalla"/>
                        </a:rPr>
                        <m:t>.</m:t>
                      </m:r>
                      <m:r>
                        <a:rPr lang="en-US" sz="2400" i="1">
                          <a:effectLst/>
                          <a:latin typeface="Cambria Math"/>
                          <a:ea typeface="Calibri"/>
                          <a:cs typeface="Sakkal Majalla"/>
                        </a:rPr>
                        <m:t>𝐸</m:t>
                      </m:r>
                      <m:r>
                        <a:rPr lang="en-US" sz="2400" i="1">
                          <a:effectLst/>
                          <a:latin typeface="Cambria Math"/>
                          <a:ea typeface="Calibri"/>
                          <a:cs typeface="Sakkal Majalla"/>
                        </a:rPr>
                        <m:t>. </m:t>
                      </m:r>
                      <m:r>
                        <a:rPr lang="en-US" sz="2400" i="1">
                          <a:effectLst/>
                          <a:latin typeface="Cambria Math"/>
                          <a:ea typeface="Calibri"/>
                          <a:cs typeface="Sakkal Majalla"/>
                        </a:rPr>
                        <m:t>𝑜𝑓</m:t>
                      </m:r>
                      <m:r>
                        <a:rPr lang="en-US" sz="2400" i="1">
                          <a:effectLst/>
                          <a:latin typeface="Cambria Math"/>
                          <a:ea typeface="Calibri"/>
                          <a:cs typeface="Sakkal Majalla"/>
                        </a:rPr>
                        <m:t> </m:t>
                      </m:r>
                      <m:r>
                        <a:rPr lang="en-US" sz="2400" i="1">
                          <a:effectLst/>
                          <a:latin typeface="Cambria Math"/>
                          <a:ea typeface="Calibri"/>
                          <a:cs typeface="Sakkal Majalla"/>
                        </a:rPr>
                        <m:t>𝑐𝑜𝑛𝑠𝑡𝑟𝑎𝑖𝑛𝑡</m:t>
                      </m:r>
                      <m:r>
                        <a:rPr lang="en-US" sz="2400" i="1">
                          <a:effectLst/>
                          <a:latin typeface="Cambria Math"/>
                          <a:ea typeface="Calibri"/>
                          <a:cs typeface="Sakkal Majalla"/>
                        </a:rPr>
                        <m:t> =</m:t>
                      </m:r>
                      <m:f>
                        <m:fPr>
                          <m:ctrlPr>
                            <a:rPr lang="en-US" sz="2400" i="1">
                              <a:effectLst/>
                              <a:latin typeface="Cambria Math"/>
                              <a:ea typeface="Calibri"/>
                              <a:cs typeface="Sakkal Majalla"/>
                            </a:rPr>
                          </m:ctrlPr>
                        </m:fPr>
                        <m:num>
                          <m:r>
                            <a:rPr lang="en-US" sz="2400" i="1">
                              <a:effectLst/>
                              <a:latin typeface="Cambria Math"/>
                              <a:ea typeface="Calibri"/>
                              <a:cs typeface="Sakkal Majalla"/>
                            </a:rPr>
                            <m:t>1</m:t>
                          </m:r>
                        </m:num>
                        <m:den>
                          <m:r>
                            <a:rPr lang="en-US" sz="2400" i="1">
                              <a:effectLst/>
                              <a:latin typeface="Cambria Math"/>
                              <a:ea typeface="Calibri"/>
                              <a:cs typeface="Sakkal Majalla"/>
                            </a:rPr>
                            <m:t>2</m:t>
                          </m:r>
                        </m:den>
                      </m:f>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r>
                                <a:rPr lang="en-US" sz="2400" i="1">
                                  <a:effectLst/>
                                  <a:latin typeface="Cambria Math"/>
                                  <a:ea typeface="Calibri"/>
                                  <a:cs typeface="Sakkal Majalla"/>
                                </a:rPr>
                                <m:t>1</m:t>
                              </m:r>
                            </m:num>
                            <m:den>
                              <m:r>
                                <a:rPr lang="en-US" sz="2400" i="1">
                                  <a:effectLst/>
                                  <a:latin typeface="Cambria Math"/>
                                  <a:ea typeface="Calibri"/>
                                  <a:cs typeface="Sakkal Majalla"/>
                                </a:rPr>
                                <m:t>3</m:t>
                              </m:r>
                            </m:den>
                          </m:f>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𝑚</m:t>
                              </m:r>
                            </m:e>
                            <m:sub>
                              <m:r>
                                <a:rPr lang="en-US" sz="2400" i="1">
                                  <a:effectLst/>
                                  <a:latin typeface="Cambria Math"/>
                                  <a:ea typeface="Calibri"/>
                                  <a:cs typeface="Sakkal Majalla"/>
                                </a:rPr>
                                <m:t>𝐶</m:t>
                              </m:r>
                            </m:sub>
                          </m:sSub>
                        </m:e>
                      </m:d>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𝑣</m:t>
                          </m:r>
                        </m:e>
                        <m:sup>
                          <m:r>
                            <a:rPr lang="en-US" sz="2400" i="1">
                              <a:effectLst/>
                              <a:latin typeface="Cambria Math"/>
                              <a:ea typeface="Calibri"/>
                              <a:cs typeface="Sakkal Majalla"/>
                            </a:rPr>
                            <m:t>2</m:t>
                          </m:r>
                        </m:sup>
                      </m:sSup>
                      <m:r>
                        <a:rPr lang="en-US" sz="2400" i="1">
                          <a:effectLst/>
                          <a:latin typeface="Cambria Math"/>
                          <a:ea typeface="Calibri"/>
                          <a:cs typeface="Sakkal Majalla"/>
                        </a:rPr>
                        <m:t>  …  (</m:t>
                      </m:r>
                      <m:r>
                        <a:rPr lang="en-US" sz="2400" i="1">
                          <a:effectLst/>
                          <a:latin typeface="Cambria Math"/>
                          <a:ea typeface="Calibri"/>
                          <a:cs typeface="Sakkal Majalla"/>
                        </a:rPr>
                        <m:t>𝑖</m:t>
                      </m:r>
                      <m:r>
                        <a:rPr lang="en-US" sz="2400" i="1">
                          <a:effectLst/>
                          <a:latin typeface="Cambria Math"/>
                          <a:ea typeface="Calibri"/>
                          <a:cs typeface="Sakkal Majalla"/>
                        </a:rPr>
                        <m:t>)</m:t>
                      </m:r>
                    </m:oMath>
                  </m:oMathPara>
                </a14:m>
                <a:endParaRPr lang="en-US" sz="2400" dirty="0">
                  <a:effectLst/>
                  <a:latin typeface="Cambria Math"/>
                  <a:ea typeface="Calibri"/>
                  <a:cs typeface="Sakkal Majalla"/>
                </a:endParaRPr>
              </a:p>
            </p:txBody>
          </p:sp>
        </mc:Choice>
        <mc:Fallback>
          <p:sp>
            <p:nvSpPr>
              <p:cNvPr id="5" name="Rectangle 4"/>
              <p:cNvSpPr>
                <a:spLocks noRot="1" noChangeAspect="1" noMove="1" noResize="1" noEditPoints="1" noAdjustHandles="1" noChangeArrowheads="1" noChangeShapeType="1" noTextEdit="1"/>
              </p:cNvSpPr>
              <p:nvPr/>
            </p:nvSpPr>
            <p:spPr>
              <a:xfrm>
                <a:off x="2987824" y="1836743"/>
                <a:ext cx="5976664" cy="4503220"/>
              </a:xfrm>
              <a:prstGeom prst="rect">
                <a:avLst/>
              </a:prstGeom>
              <a:blipFill rotWithShape="1">
                <a:blip r:embed="rId3"/>
                <a:stretch>
                  <a:fillRect l="-2548" t="-677"/>
                </a:stretch>
              </a:blipFill>
            </p:spPr>
            <p:txBody>
              <a:bodyPr/>
              <a:lstStyle/>
              <a:p>
                <a:r>
                  <a:rPr lang="ar-EG">
                    <a:noFill/>
                  </a:rPr>
                  <a:t> </a:t>
                </a:r>
              </a:p>
            </p:txBody>
          </p:sp>
        </mc:Fallback>
      </mc:AlternateContent>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921" y="2204680"/>
            <a:ext cx="652586" cy="49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619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079315" y="404664"/>
                <a:ext cx="7789258" cy="5349285"/>
              </a:xfrm>
              <a:prstGeom prst="rect">
                <a:avLst/>
              </a:prstGeom>
            </p:spPr>
            <p:txBody>
              <a:bodyPr wrap="square">
                <a:spAutoFit/>
              </a:bodyPr>
              <a:lstStyle/>
              <a:p>
                <a:pPr>
                  <a:lnSpc>
                    <a:spcPct val="115000"/>
                  </a:lnSpc>
                </a:pPr>
                <a14:m>
                  <m:oMathPara xmlns:m="http://schemas.openxmlformats.org/officeDocument/2006/math">
                    <m:oMathParaPr>
                      <m:jc m:val="centerGroup"/>
                    </m:oMathParaPr>
                    <m:oMath xmlns:m="http://schemas.openxmlformats.org/officeDocument/2006/math">
                      <m:r>
                        <a:rPr lang="en-US" sz="2800" i="1">
                          <a:latin typeface="Cambria Math"/>
                          <a:ea typeface="Calibri"/>
                          <a:cs typeface="Sakkal Majalla"/>
                        </a:rPr>
                        <m:t>𝐾</m:t>
                      </m:r>
                      <m:r>
                        <a:rPr lang="en-US" sz="2800" i="1">
                          <a:latin typeface="Cambria Math"/>
                          <a:ea typeface="Calibri"/>
                          <a:cs typeface="Sakkal Majalla"/>
                        </a:rPr>
                        <m:t>.</m:t>
                      </m:r>
                      <m:r>
                        <a:rPr lang="en-US" sz="2800" i="1">
                          <a:latin typeface="Cambria Math"/>
                          <a:ea typeface="Calibri"/>
                          <a:cs typeface="Sakkal Majalla"/>
                        </a:rPr>
                        <m:t>𝐸</m:t>
                      </m:r>
                      <m:r>
                        <a:rPr lang="en-US" sz="2800" i="1">
                          <a:latin typeface="Cambria Math"/>
                          <a:ea typeface="Calibri"/>
                          <a:cs typeface="Sakkal Majalla"/>
                        </a:rPr>
                        <m:t>. </m:t>
                      </m:r>
                      <m:r>
                        <a:rPr lang="en-US" sz="2800" i="1">
                          <a:latin typeface="Cambria Math"/>
                          <a:ea typeface="Calibri"/>
                          <a:cs typeface="Sakkal Majalla"/>
                        </a:rPr>
                        <m:t>𝑜𝑓</m:t>
                      </m:r>
                      <m:r>
                        <a:rPr lang="en-US" sz="2800" i="1">
                          <a:latin typeface="Cambria Math"/>
                          <a:ea typeface="Calibri"/>
                          <a:cs typeface="Sakkal Majalla"/>
                        </a:rPr>
                        <m:t> </m:t>
                      </m:r>
                      <m:r>
                        <a:rPr lang="en-US" sz="2800" i="1">
                          <a:latin typeface="Cambria Math"/>
                          <a:ea typeface="Calibri"/>
                          <a:cs typeface="Sakkal Majalla"/>
                        </a:rPr>
                        <m:t>𝑐𝑜𝑛𝑠𝑡𝑟𝑎𝑖𝑛𝑡</m:t>
                      </m:r>
                      <m:r>
                        <a:rPr lang="en-US" sz="2800" i="1">
                          <a:latin typeface="Cambria Math"/>
                          <a:ea typeface="Calibri"/>
                          <a:cs typeface="Sakkal Majalla"/>
                        </a:rPr>
                        <m:t> =</m:t>
                      </m:r>
                      <m:f>
                        <m:fPr>
                          <m:ctrlPr>
                            <a:rPr lang="en-US" sz="2800" i="1">
                              <a:effectLst/>
                              <a:latin typeface="Cambria Math"/>
                              <a:ea typeface="Calibri"/>
                              <a:cs typeface="Sakkal Majalla"/>
                            </a:rPr>
                          </m:ctrlPr>
                        </m:fPr>
                        <m:num>
                          <m:r>
                            <a:rPr lang="en-US" sz="2800" i="1">
                              <a:effectLst/>
                              <a:latin typeface="Cambria Math"/>
                              <a:ea typeface="Calibri"/>
                              <a:cs typeface="Sakkal Majalla"/>
                            </a:rPr>
                            <m:t>1</m:t>
                          </m:r>
                        </m:num>
                        <m:den>
                          <m:r>
                            <a:rPr lang="en-US" sz="2800" i="1">
                              <a:effectLst/>
                              <a:latin typeface="Cambria Math"/>
                              <a:ea typeface="Calibri"/>
                              <a:cs typeface="Sakkal Majalla"/>
                            </a:rPr>
                            <m:t>2</m:t>
                          </m:r>
                        </m:den>
                      </m:f>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1</m:t>
                              </m:r>
                            </m:num>
                            <m:den>
                              <m:r>
                                <a:rPr lang="en-US" sz="2800" i="1">
                                  <a:effectLst/>
                                  <a:latin typeface="Cambria Math"/>
                                  <a:ea typeface="Calibri"/>
                                  <a:cs typeface="Sakkal Majalla"/>
                                </a:rPr>
                                <m:t>3</m:t>
                              </m:r>
                            </m:den>
                          </m:f>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𝑚</m:t>
                              </m:r>
                            </m:e>
                            <m:sub>
                              <m:r>
                                <a:rPr lang="en-US" sz="2800" i="1">
                                  <a:effectLst/>
                                  <a:latin typeface="Cambria Math"/>
                                  <a:ea typeface="Calibri"/>
                                  <a:cs typeface="Sakkal Majalla"/>
                                </a:rPr>
                                <m:t>𝐶</m:t>
                              </m:r>
                            </m:sub>
                          </m:sSub>
                        </m:e>
                      </m:d>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𝑣</m:t>
                          </m:r>
                        </m:e>
                        <m:sup>
                          <m:r>
                            <a:rPr lang="en-US" sz="2800" i="1">
                              <a:effectLst/>
                              <a:latin typeface="Cambria Math"/>
                              <a:ea typeface="Calibri"/>
                              <a:cs typeface="Sakkal Majalla"/>
                            </a:rPr>
                            <m:t>2</m:t>
                          </m:r>
                        </m:sup>
                      </m:sSup>
                      <m:r>
                        <a:rPr lang="en-US" sz="2800" i="1">
                          <a:effectLst/>
                          <a:latin typeface="Cambria Math"/>
                          <a:ea typeface="Calibri"/>
                          <a:cs typeface="Sakkal Majalla"/>
                        </a:rPr>
                        <m:t>  …  (</m:t>
                      </m:r>
                      <m:r>
                        <a:rPr lang="en-US" sz="2800" i="1">
                          <a:effectLst/>
                          <a:latin typeface="Cambria Math"/>
                          <a:ea typeface="Calibri"/>
                          <a:cs typeface="Sakkal Majalla"/>
                        </a:rPr>
                        <m:t>𝑖𝑖</m:t>
                      </m:r>
                      <m:r>
                        <a:rPr lang="en-US" sz="2800" i="1">
                          <a:effectLst/>
                          <a:latin typeface="Cambria Math"/>
                          <a:ea typeface="Calibri"/>
                          <a:cs typeface="Sakkal Majalla"/>
                        </a:rPr>
                        <m:t>)</m:t>
                      </m:r>
                    </m:oMath>
                  </m:oMathPara>
                </a14:m>
                <a:endParaRPr lang="en-US" sz="2800" dirty="0">
                  <a:effectLst/>
                  <a:latin typeface="Cambria Math"/>
                  <a:ea typeface="Calibri"/>
                  <a:cs typeface="Sakkal Majalla"/>
                </a:endParaRPr>
              </a:p>
              <a:p>
                <a:pPr marL="431800" algn="just">
                  <a:lnSpc>
                    <a:spcPct val="140000"/>
                  </a:lnSpc>
                </a:pPr>
                <a:r>
                  <a:rPr lang="ar-EG" sz="2800" dirty="0">
                    <a:effectLst/>
                    <a:latin typeface="Cambria Math"/>
                    <a:ea typeface="Calibri"/>
                    <a:cs typeface="Sakkal Majalla"/>
                  </a:rPr>
                  <a:t>المعادلتين </a:t>
                </a:r>
                <a:r>
                  <a:rPr lang="en-US" sz="2800" dirty="0">
                    <a:effectLst/>
                    <a:latin typeface="Cambria Math"/>
                    <a:ea typeface="Calibri"/>
                    <a:cs typeface="Sakkal Majalla"/>
                  </a:rPr>
                  <a:t>(i) and (ii)</a:t>
                </a:r>
                <a:r>
                  <a:rPr lang="en-US" sz="2800" dirty="0">
                    <a:effectLst/>
                    <a:latin typeface="Sakkal Majalla"/>
                    <a:ea typeface="Calibri"/>
                    <a:cs typeface="Sakkal Majalla"/>
                  </a:rPr>
                  <a:t> </a:t>
                </a:r>
                <a:r>
                  <a:rPr lang="ar-EG" sz="2800" dirty="0">
                    <a:effectLst/>
                    <a:latin typeface="Sakkal Majalla"/>
                    <a:ea typeface="Calibri"/>
                    <a:cs typeface="Sakkal Majalla"/>
                  </a:rPr>
                  <a:t>متشابهتين وهذا يعني أن القصور الذاتي للجسم المرن يمكن الحصول عليه عن طريق إضافة كتلة </a:t>
                </a:r>
                <a:r>
                  <a:rPr lang="ar-EG" sz="2800" dirty="0" smtClean="0">
                    <a:effectLst/>
                    <a:latin typeface="Sakkal Majalla"/>
                    <a:ea typeface="Calibri"/>
                    <a:cs typeface="Sakkal Majalla"/>
                  </a:rPr>
                  <a:t>مقدارها </a:t>
                </a:r>
                <a:r>
                  <a:rPr lang="en-US" sz="2800" dirty="0" smtClean="0">
                    <a:effectLst/>
                    <a:latin typeface="Sakkal Majalla"/>
                    <a:ea typeface="Calibri"/>
                    <a:cs typeface="Sakkal Majalla"/>
                  </a:rPr>
                  <a:t>(1/3)</a:t>
                </a:r>
                <a:r>
                  <a:rPr lang="ar-EG" sz="2800" dirty="0">
                    <a:latin typeface="Sakkal Majalla"/>
                    <a:ea typeface="Calibri"/>
                    <a:cs typeface="Sakkal Majalla"/>
                  </a:rPr>
                  <a:t> إلى كتلة القرص </a:t>
                </a:r>
                <a:r>
                  <a:rPr lang="ar-EG" sz="2800" dirty="0" smtClean="0">
                    <a:effectLst/>
                    <a:latin typeface="Cambria Math"/>
                    <a:ea typeface="Calibri"/>
                    <a:cs typeface="Sakkal Majalla"/>
                  </a:rPr>
                  <a:t>الموجود </a:t>
                </a:r>
                <a:r>
                  <a:rPr lang="ar-EG" sz="2800" dirty="0">
                    <a:effectLst/>
                    <a:latin typeface="Cambria Math"/>
                    <a:ea typeface="Calibri"/>
                    <a:cs typeface="Sakkal Majalla"/>
                  </a:rPr>
                  <a:t>عند نهايته الحرة ، وبناءا على ذلك فإن التردد الطبيعي للإهتزاز الطولي يمكن تقديره بمعلومية كلا من كتلة الجسم المرن </a:t>
                </a:r>
                <a:r>
                  <a:rPr lang="en-US" sz="2800" dirty="0">
                    <a:effectLst/>
                    <a:latin typeface="Cambria Math"/>
                    <a:ea typeface="Calibri"/>
                    <a:cs typeface="Sakkal Majalla"/>
                  </a:rPr>
                  <a:t>(</a:t>
                </a:r>
                <a:r>
                  <a:rPr lang="en-US" sz="2800" dirty="0" err="1">
                    <a:effectLst/>
                    <a:latin typeface="Cambria Math"/>
                    <a:ea typeface="Calibri"/>
                    <a:cs typeface="Sakkal Majalla"/>
                  </a:rPr>
                  <a:t>m</a:t>
                </a:r>
                <a:r>
                  <a:rPr lang="en-US" sz="2800" baseline="-25000" dirty="0" err="1">
                    <a:effectLst/>
                    <a:latin typeface="Cambria Math"/>
                    <a:ea typeface="Calibri"/>
                    <a:cs typeface="Sakkal Majalla"/>
                  </a:rPr>
                  <a:t>C</a:t>
                </a:r>
                <a:r>
                  <a:rPr lang="en-US" sz="2800" dirty="0">
                    <a:effectLst/>
                    <a:latin typeface="Cambria Math"/>
                    <a:ea typeface="Calibri"/>
                    <a:cs typeface="Sakkal Majalla"/>
                  </a:rPr>
                  <a:t>)</a:t>
                </a:r>
                <a:r>
                  <a:rPr lang="ar-EG" sz="2800" dirty="0">
                    <a:effectLst/>
                    <a:latin typeface="Cambria Math"/>
                    <a:ea typeface="Calibri"/>
                    <a:cs typeface="Sakkal Majalla"/>
                  </a:rPr>
                  <a:t> وكتلة القرص </a:t>
                </a:r>
                <a:r>
                  <a:rPr lang="en-US" sz="2800" dirty="0">
                    <a:effectLst/>
                    <a:latin typeface="Cambria Math"/>
                    <a:ea typeface="Calibri"/>
                    <a:cs typeface="Sakkal Majalla"/>
                  </a:rPr>
                  <a:t>(m)</a:t>
                </a:r>
                <a:r>
                  <a:rPr lang="en-US" sz="2800" dirty="0">
                    <a:effectLst/>
                    <a:latin typeface="Sakkal Majalla"/>
                    <a:ea typeface="Calibri"/>
                    <a:cs typeface="Sakkal Majalla"/>
                  </a:rPr>
                  <a:t> </a:t>
                </a:r>
                <a:r>
                  <a:rPr lang="ar-EG" sz="2800" dirty="0">
                    <a:effectLst/>
                    <a:latin typeface="Cambria Math"/>
                    <a:ea typeface="Calibri"/>
                    <a:cs typeface="Sakkal Majalla"/>
                  </a:rPr>
                  <a:t>كما يلي</a:t>
                </a:r>
                <a:r>
                  <a:rPr lang="ar-EG" sz="2800" dirty="0" smtClean="0">
                    <a:effectLst/>
                    <a:latin typeface="Cambria Math"/>
                    <a:ea typeface="Calibri"/>
                    <a:cs typeface="Sakkal Majalla"/>
                  </a:rPr>
                  <a:t>:</a:t>
                </a:r>
              </a:p>
              <a:p>
                <a:pPr marL="431800" algn="ctr"/>
                <a:r>
                  <a:rPr lang="ar-EG" sz="3600" dirty="0" smtClean="0">
                    <a:effectLst/>
                    <a:latin typeface="Cambria Math"/>
                    <a:ea typeface="Calibri"/>
                    <a:cs typeface="Sakkal Majalla"/>
                  </a:rPr>
                  <a:t>  </a:t>
                </a:r>
                <a14:m>
                  <m:oMath xmlns:m="http://schemas.openxmlformats.org/officeDocument/2006/math">
                    <m:sSub>
                      <m:sSubPr>
                        <m:ctrlPr>
                          <a:rPr lang="en-US" sz="3600" i="1">
                            <a:effectLst/>
                            <a:latin typeface="Cambria Math"/>
                            <a:ea typeface="Calibri"/>
                            <a:cs typeface="Sakkal Majalla"/>
                          </a:rPr>
                        </m:ctrlPr>
                      </m:sSubPr>
                      <m:e>
                        <m:r>
                          <a:rPr lang="en-US" sz="3600" i="1">
                            <a:effectLst/>
                            <a:latin typeface="Cambria Math"/>
                            <a:ea typeface="Calibri"/>
                            <a:cs typeface="Sakkal Majalla"/>
                          </a:rPr>
                          <m:t>𝑓</m:t>
                        </m:r>
                      </m:e>
                      <m:sub>
                        <m:r>
                          <a:rPr lang="en-US" sz="3600" i="1">
                            <a:effectLst/>
                            <a:latin typeface="Cambria Math"/>
                            <a:ea typeface="Calibri"/>
                            <a:cs typeface="Sakkal Majalla"/>
                          </a:rPr>
                          <m:t>𝑛</m:t>
                        </m:r>
                      </m:sub>
                    </m:sSub>
                    <m:r>
                      <a:rPr lang="en-US" sz="3600" i="1">
                        <a:effectLst/>
                        <a:latin typeface="Cambria Math"/>
                        <a:ea typeface="Calibri"/>
                        <a:cs typeface="Sakkal Majalla"/>
                      </a:rPr>
                      <m:t>=</m:t>
                    </m:r>
                    <m:f>
                      <m:fPr>
                        <m:ctrlPr>
                          <a:rPr lang="en-US" sz="3600" i="1">
                            <a:effectLst/>
                            <a:latin typeface="Cambria Math"/>
                            <a:ea typeface="Calibri"/>
                            <a:cs typeface="Sakkal Majalla"/>
                          </a:rPr>
                        </m:ctrlPr>
                      </m:fPr>
                      <m:num>
                        <m:r>
                          <a:rPr lang="en-US" sz="3600" i="1">
                            <a:effectLst/>
                            <a:latin typeface="Cambria Math"/>
                            <a:ea typeface="Calibri"/>
                            <a:cs typeface="Sakkal Majalla"/>
                          </a:rPr>
                          <m:t>1</m:t>
                        </m:r>
                      </m:num>
                      <m:den>
                        <m:r>
                          <a:rPr lang="en-US" sz="3600" i="1">
                            <a:effectLst/>
                            <a:latin typeface="Cambria Math"/>
                            <a:ea typeface="Calibri"/>
                            <a:cs typeface="Sakkal Majalla"/>
                          </a:rPr>
                          <m:t>2</m:t>
                        </m:r>
                        <m:r>
                          <a:rPr lang="en-US" sz="3600" i="1">
                            <a:effectLst/>
                            <a:latin typeface="Cambria Math"/>
                            <a:ea typeface="Calibri"/>
                            <a:cs typeface="Sakkal Majalla"/>
                          </a:rPr>
                          <m:t>𝜋</m:t>
                        </m:r>
                      </m:den>
                    </m:f>
                    <m:rad>
                      <m:radPr>
                        <m:degHide m:val="on"/>
                        <m:ctrlPr>
                          <a:rPr lang="en-US" sz="3600" i="1">
                            <a:effectLst/>
                            <a:latin typeface="Cambria Math"/>
                            <a:ea typeface="Calibri"/>
                            <a:cs typeface="Sakkal Majalla"/>
                          </a:rPr>
                        </m:ctrlPr>
                      </m:radPr>
                      <m:deg/>
                      <m:e>
                        <m:f>
                          <m:fPr>
                            <m:ctrlPr>
                              <a:rPr lang="en-US" sz="3600" i="1">
                                <a:effectLst/>
                                <a:latin typeface="Cambria Math"/>
                                <a:ea typeface="Calibri"/>
                                <a:cs typeface="Sakkal Majalla"/>
                              </a:rPr>
                            </m:ctrlPr>
                          </m:fPr>
                          <m:num>
                            <m:r>
                              <a:rPr lang="en-US" sz="3600" i="1">
                                <a:effectLst/>
                                <a:latin typeface="Cambria Math"/>
                                <a:ea typeface="Calibri"/>
                                <a:cs typeface="Sakkal Majalla"/>
                              </a:rPr>
                              <m:t>𝑠</m:t>
                            </m:r>
                          </m:num>
                          <m:den>
                            <m:r>
                              <a:rPr lang="en-US" sz="3600" i="1">
                                <a:effectLst/>
                                <a:latin typeface="Cambria Math"/>
                                <a:ea typeface="Calibri"/>
                                <a:cs typeface="Sakkal Majalla"/>
                              </a:rPr>
                              <m:t>𝑚</m:t>
                            </m:r>
                            <m:r>
                              <a:rPr lang="en-US" sz="3600" i="1">
                                <a:effectLst/>
                                <a:latin typeface="Cambria Math"/>
                                <a:ea typeface="Calibri"/>
                                <a:cs typeface="Sakkal Majalla"/>
                              </a:rPr>
                              <m:t>+</m:t>
                            </m:r>
                            <m:f>
                              <m:fPr>
                                <m:ctrlPr>
                                  <a:rPr lang="en-US" sz="3600" i="1">
                                    <a:effectLst/>
                                    <a:latin typeface="Cambria Math"/>
                                    <a:ea typeface="Calibri"/>
                                    <a:cs typeface="Sakkal Majalla"/>
                                  </a:rPr>
                                </m:ctrlPr>
                              </m:fPr>
                              <m:num>
                                <m:sSub>
                                  <m:sSubPr>
                                    <m:ctrlPr>
                                      <a:rPr lang="en-US" sz="3600" i="1">
                                        <a:effectLst/>
                                        <a:latin typeface="Cambria Math"/>
                                        <a:ea typeface="Calibri"/>
                                        <a:cs typeface="Sakkal Majalla"/>
                                      </a:rPr>
                                    </m:ctrlPr>
                                  </m:sSubPr>
                                  <m:e>
                                    <m:r>
                                      <a:rPr lang="en-US" sz="3600" i="1">
                                        <a:effectLst/>
                                        <a:latin typeface="Cambria Math"/>
                                        <a:ea typeface="Calibri"/>
                                        <a:cs typeface="Sakkal Majalla"/>
                                      </a:rPr>
                                      <m:t>𝑚</m:t>
                                    </m:r>
                                  </m:e>
                                  <m:sub>
                                    <m:r>
                                      <a:rPr lang="en-US" sz="3600" i="1">
                                        <a:effectLst/>
                                        <a:latin typeface="Cambria Math"/>
                                        <a:ea typeface="Calibri"/>
                                        <a:cs typeface="Sakkal Majalla"/>
                                      </a:rPr>
                                      <m:t>𝐶</m:t>
                                    </m:r>
                                  </m:sub>
                                </m:sSub>
                              </m:num>
                              <m:den>
                                <m:r>
                                  <a:rPr lang="en-US" sz="3600" i="1">
                                    <a:effectLst/>
                                    <a:latin typeface="Cambria Math"/>
                                    <a:ea typeface="Calibri"/>
                                    <a:cs typeface="Sakkal Majalla"/>
                                  </a:rPr>
                                  <m:t>3</m:t>
                                </m:r>
                              </m:den>
                            </m:f>
                          </m:den>
                        </m:f>
                      </m:e>
                    </m:rad>
                  </m:oMath>
                </a14:m>
                <a:endParaRPr lang="en-US" sz="36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079315" y="404664"/>
                <a:ext cx="7789258" cy="5349285"/>
              </a:xfrm>
              <a:prstGeom prst="rect">
                <a:avLst/>
              </a:prstGeom>
              <a:blipFill rotWithShape="1">
                <a:blip r:embed="rId2"/>
                <a:stretch>
                  <a:fillRect l="-2660"/>
                </a:stretch>
              </a:blipFill>
            </p:spPr>
            <p:txBody>
              <a:bodyPr/>
              <a:lstStyle/>
              <a:p>
                <a:r>
                  <a:rPr lang="ar-EG">
                    <a:noFill/>
                  </a:rPr>
                  <a:t> </a:t>
                </a:r>
              </a:p>
            </p:txBody>
          </p:sp>
        </mc:Fallback>
      </mc:AlternateContent>
    </p:spTree>
    <p:extLst>
      <p:ext uri="{BB962C8B-B14F-4D97-AF65-F5344CB8AC3E}">
        <p14:creationId xmlns:p14="http://schemas.microsoft.com/office/powerpoint/2010/main" val="2487583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04664"/>
            <a:ext cx="7124328" cy="1008112"/>
          </a:xfrm>
        </p:spPr>
        <p:txBody>
          <a:bodyPr>
            <a:noAutofit/>
          </a:bodyPr>
          <a:lstStyle/>
          <a:p>
            <a:pPr marL="182880" algn="ctr">
              <a:lnSpc>
                <a:spcPct val="130000"/>
              </a:lnSpc>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مفهوم الحركة الإهتزازية</a:t>
            </a:r>
            <a:endParaRPr lang="en-US" sz="48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p:nvPr/>
        </p:nvSpPr>
        <p:spPr>
          <a:xfrm>
            <a:off x="1187624" y="1443841"/>
            <a:ext cx="7632848" cy="4031873"/>
          </a:xfrm>
          <a:prstGeom prst="rect">
            <a:avLst/>
          </a:prstGeom>
        </p:spPr>
        <p:txBody>
          <a:bodyPr wrap="square">
            <a:spAutoFit/>
          </a:bodyPr>
          <a:lstStyle/>
          <a:p>
            <a:pPr algn="just">
              <a:lnSpc>
                <a:spcPct val="200000"/>
              </a:lnSpc>
            </a:pPr>
            <a:r>
              <a:rPr lang="ar-EG" sz="3200" b="1" dirty="0">
                <a:latin typeface="Sakkal Majalla" panose="02000000000000000000" pitchFamily="2" charset="-78"/>
                <a:ea typeface="Calibri"/>
                <a:cs typeface="Sakkal Majalla" panose="02000000000000000000" pitchFamily="2" charset="-78"/>
              </a:rPr>
              <a:t>إن الأجسام المرنة مثل اليايات والكمرات والأعمدة عندما يتم إحداث إزاحة لها من الموضع المتوسط بواسطة قوة خارجية </a:t>
            </a:r>
            <a:r>
              <a:rPr lang="en-US" sz="3200" b="1" dirty="0">
                <a:latin typeface="Sakkal Majalla" panose="02000000000000000000" pitchFamily="2" charset="-78"/>
                <a:ea typeface="Calibri"/>
                <a:cs typeface="Sakkal Majalla" panose="02000000000000000000" pitchFamily="2" charset="-78"/>
              </a:rPr>
              <a:t>External force </a:t>
            </a:r>
            <a:r>
              <a:rPr lang="ar-EG" sz="3200" b="1" dirty="0" smtClean="0">
                <a:latin typeface="Sakkal Majalla" panose="02000000000000000000" pitchFamily="2" charset="-78"/>
                <a:ea typeface="Calibri"/>
                <a:cs typeface="Sakkal Majalla" panose="02000000000000000000" pitchFamily="2" charset="-78"/>
              </a:rPr>
              <a:t> ثم </a:t>
            </a:r>
            <a:r>
              <a:rPr lang="ar-EG" sz="3200" b="1" dirty="0">
                <a:latin typeface="Sakkal Majalla" panose="02000000000000000000" pitchFamily="2" charset="-78"/>
                <a:ea typeface="Calibri"/>
                <a:cs typeface="Sakkal Majalla" panose="02000000000000000000" pitchFamily="2" charset="-78"/>
              </a:rPr>
              <a:t>يتم تحرير تلك القوة فإن الأجسام تتحرك حركة إهتزازية </a:t>
            </a:r>
            <a:r>
              <a:rPr lang="en-US" sz="3200" b="1" dirty="0">
                <a:latin typeface="Sakkal Majalla" panose="02000000000000000000" pitchFamily="2" charset="-78"/>
                <a:ea typeface="Calibri"/>
                <a:cs typeface="Sakkal Majalla" panose="02000000000000000000" pitchFamily="2" charset="-78"/>
              </a:rPr>
              <a:t>Vibratory </a:t>
            </a:r>
            <a:r>
              <a:rPr lang="en-US" sz="3200" b="1" dirty="0" smtClean="0">
                <a:latin typeface="Sakkal Majalla" panose="02000000000000000000" pitchFamily="2" charset="-78"/>
                <a:ea typeface="Calibri"/>
                <a:cs typeface="Sakkal Majalla" panose="02000000000000000000" pitchFamily="2" charset="-78"/>
              </a:rPr>
              <a:t>motion</a:t>
            </a:r>
            <a:endParaRPr lang="ar-EG"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1391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124328" cy="864096"/>
          </a:xfrm>
        </p:spPr>
        <p:txBody>
          <a:bodyPr>
            <a:norm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ثانيا: في حالة الإهتزازات العرضية</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524" y="1052736"/>
            <a:ext cx="43924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Rectangle 2"/>
              <p:cNvSpPr/>
              <p:nvPr/>
            </p:nvSpPr>
            <p:spPr>
              <a:xfrm>
                <a:off x="1324380" y="3679745"/>
                <a:ext cx="7424084" cy="2578655"/>
              </a:xfrm>
              <a:prstGeom prst="rect">
                <a:avLst/>
              </a:prstGeom>
            </p:spPr>
            <p:txBody>
              <a:bodyPr wrap="square">
                <a:spAutoFit/>
              </a:bodyPr>
              <a:lstStyle/>
              <a:p>
                <a:pPr marL="431800" algn="just"/>
                <a:r>
                  <a:rPr lang="ar-EG" sz="2400" dirty="0">
                    <a:latin typeface="Cambria Math"/>
                    <a:ea typeface="Calibri"/>
                    <a:cs typeface="Sakkal Majalla"/>
                  </a:rPr>
                  <a:t>بأخذ عنصر من الجسم المرن يبعد مسافة </a:t>
                </a:r>
                <a14:m>
                  <m:oMath xmlns:m="http://schemas.openxmlformats.org/officeDocument/2006/math">
                    <m:r>
                      <a:rPr lang="en-US" sz="2400" i="1">
                        <a:effectLst/>
                        <a:latin typeface="Cambria Math"/>
                        <a:ea typeface="Calibri"/>
                        <a:cs typeface="Sakkal Majalla"/>
                      </a:rPr>
                      <m:t>𝑥</m:t>
                    </m:r>
                  </m:oMath>
                </a14:m>
                <a:r>
                  <a:rPr lang="ar-EG" sz="2400" dirty="0">
                    <a:effectLst/>
                    <a:latin typeface="Cambria Math"/>
                    <a:ea typeface="Calibri"/>
                    <a:cs typeface="Sakkal Majalla"/>
                  </a:rPr>
                  <a:t> عن النهاية الثابتة وطوله </a:t>
                </a:r>
                <a:r>
                  <a:rPr lang="en-US" sz="2400" dirty="0">
                    <a:effectLst/>
                    <a:latin typeface="Cambria Math"/>
                    <a:ea typeface="Calibri"/>
                    <a:cs typeface="Sakkal Majalla"/>
                    <a:sym typeface="Symbol"/>
                  </a:rPr>
                  <a:t></a:t>
                </a:r>
                <a14:m>
                  <m:oMath xmlns:m="http://schemas.openxmlformats.org/officeDocument/2006/math">
                    <m:r>
                      <a:rPr lang="en-US" sz="2400" i="1">
                        <a:effectLst/>
                        <a:latin typeface="Cambria Math"/>
                        <a:ea typeface="Calibri"/>
                        <a:cs typeface="Sakkal Majalla"/>
                      </a:rPr>
                      <m:t> </m:t>
                    </m:r>
                    <m:r>
                      <a:rPr lang="en-US" sz="2400" i="1">
                        <a:effectLst/>
                        <a:latin typeface="Cambria Math"/>
                        <a:ea typeface="Calibri"/>
                        <a:cs typeface="Sakkal Majalla"/>
                      </a:rPr>
                      <m:t>𝑥</m:t>
                    </m:r>
                  </m:oMath>
                </a14:m>
                <a:r>
                  <a:rPr lang="ar-EG" sz="2400" dirty="0">
                    <a:effectLst/>
                    <a:latin typeface="Cambria Math"/>
                    <a:ea typeface="Calibri"/>
                    <a:cs typeface="Sakkal Majalla"/>
                  </a:rPr>
                  <a:t> ، في هذه الحالة فإن كلا من سرعة وكذلك طاقة الحركة للعنصر يحسبا كما يلي:</a:t>
                </a:r>
                <a:endParaRPr lang="en-US" sz="24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𝐸𝑙𝑒𝑚𝑒𝑛𝑡</m:t>
                      </m:r>
                      <m:r>
                        <a:rPr lang="en-US" sz="2400" i="1">
                          <a:effectLst/>
                          <a:latin typeface="Cambria Math"/>
                          <a:ea typeface="Calibri"/>
                          <a:cs typeface="Sakkal Majalla"/>
                        </a:rPr>
                        <m:t> </m:t>
                      </m:r>
                      <m:r>
                        <a:rPr lang="en-US" sz="2400" i="1">
                          <a:effectLst/>
                          <a:latin typeface="Cambria Math"/>
                          <a:ea typeface="Calibri"/>
                          <a:cs typeface="Sakkal Majalla"/>
                        </a:rPr>
                        <m:t>𝑠𝑝𝑒𝑒𝑑</m:t>
                      </m:r>
                      <m:r>
                        <a:rPr lang="en-US" sz="2400" i="1">
                          <a:effectLst/>
                          <a:latin typeface="Cambria Math"/>
                          <a:ea typeface="Calibri"/>
                          <a:cs typeface="Sakkal Majalla"/>
                        </a:rPr>
                        <m:t>=</m:t>
                      </m:r>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r>
                                <a:rPr lang="en-US" sz="2400" i="1">
                                  <a:effectLst/>
                                  <a:latin typeface="Cambria Math"/>
                                  <a:ea typeface="Calibri"/>
                                  <a:cs typeface="Sakkal Majalla"/>
                                </a:rPr>
                                <m:t>3</m:t>
                              </m:r>
                              <m:r>
                                <a:rPr lang="en-US" sz="2400" i="1">
                                  <a:effectLst/>
                                  <a:latin typeface="Cambria Math"/>
                                  <a:ea typeface="Calibri"/>
                                  <a:cs typeface="Sakkal Majalla"/>
                                </a:rPr>
                                <m:t>×</m:t>
                              </m:r>
                              <m:r>
                                <a:rPr lang="en-US" sz="2400" i="1">
                                  <a:effectLst/>
                                  <a:latin typeface="Cambria Math"/>
                                  <a:ea typeface="Calibri"/>
                                  <a:cs typeface="Sakkal Majalla"/>
                                </a:rPr>
                                <m:t>𝑙</m:t>
                              </m:r>
                              <m:r>
                                <a:rPr lang="en-US" sz="2400" i="1">
                                  <a:effectLst/>
                                  <a:latin typeface="Cambria Math"/>
                                  <a:ea typeface="Calibri"/>
                                  <a:cs typeface="Sakkal Majalla"/>
                                </a:rPr>
                                <m:t>×</m:t>
                              </m:r>
                              <m:d>
                                <m:dPr>
                                  <m:ctrlPr>
                                    <a:rPr lang="en-US" sz="2400" i="1">
                                      <a:effectLst/>
                                      <a:latin typeface="Cambria Math"/>
                                      <a:ea typeface="Calibri"/>
                                      <a:cs typeface="Sakkal Majalla"/>
                                    </a:rPr>
                                  </m:ctrlPr>
                                </m:dPr>
                                <m:e>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𝑥</m:t>
                                      </m:r>
                                    </m:e>
                                    <m:sup>
                                      <m:r>
                                        <a:rPr lang="en-US" sz="2400" i="1">
                                          <a:effectLst/>
                                          <a:latin typeface="Cambria Math"/>
                                          <a:ea typeface="Calibri"/>
                                          <a:cs typeface="Sakkal Majalla"/>
                                        </a:rPr>
                                        <m:t>2</m:t>
                                      </m:r>
                                    </m:sup>
                                  </m:sSup>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𝑥</m:t>
                                      </m:r>
                                    </m:e>
                                    <m:sup>
                                      <m:r>
                                        <a:rPr lang="en-US" sz="2400" i="1">
                                          <a:effectLst/>
                                          <a:latin typeface="Cambria Math"/>
                                          <a:ea typeface="Calibri"/>
                                          <a:cs typeface="Sakkal Majalla"/>
                                        </a:rPr>
                                        <m:t>3</m:t>
                                      </m:r>
                                    </m:sup>
                                  </m:sSup>
                                </m:e>
                              </m:d>
                            </m:num>
                            <m:den>
                              <m:r>
                                <a:rPr lang="en-US" sz="2400" i="1">
                                  <a:effectLst/>
                                  <a:latin typeface="Cambria Math"/>
                                  <a:ea typeface="Calibri"/>
                                  <a:cs typeface="Sakkal Majalla"/>
                                </a:rPr>
                                <m:t>2</m:t>
                              </m:r>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𝑙</m:t>
                                  </m:r>
                                </m:e>
                                <m:sup>
                                  <m:r>
                                    <a:rPr lang="en-US" sz="2400" i="1">
                                      <a:effectLst/>
                                      <a:latin typeface="Cambria Math"/>
                                      <a:ea typeface="Calibri"/>
                                      <a:cs typeface="Sakkal Majalla"/>
                                    </a:rPr>
                                    <m:t>3</m:t>
                                  </m:r>
                                </m:sup>
                              </m:sSup>
                            </m:den>
                          </m:f>
                          <m:r>
                            <a:rPr lang="en-US" sz="2400" i="1">
                              <a:effectLst/>
                              <a:latin typeface="Cambria Math"/>
                              <a:ea typeface="Calibri"/>
                              <a:cs typeface="Sakkal Majalla"/>
                            </a:rPr>
                            <m:t>×</m:t>
                          </m:r>
                          <m:r>
                            <a:rPr lang="en-US" sz="2400" i="1">
                              <a:effectLst/>
                              <a:latin typeface="Cambria Math"/>
                              <a:ea typeface="Calibri"/>
                              <a:cs typeface="Sakkal Majalla"/>
                            </a:rPr>
                            <m:t>𝑣</m:t>
                          </m:r>
                        </m:e>
                      </m:d>
                    </m:oMath>
                  </m:oMathPara>
                </a14:m>
                <a:endParaRPr lang="en-US" sz="24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𝐾</m:t>
                      </m:r>
                      <m:r>
                        <a:rPr lang="en-US" sz="2400" i="1">
                          <a:effectLst/>
                          <a:latin typeface="Cambria Math"/>
                          <a:ea typeface="Calibri"/>
                          <a:cs typeface="Sakkal Majalla"/>
                        </a:rPr>
                        <m:t>.</m:t>
                      </m:r>
                      <m:r>
                        <a:rPr lang="en-US" sz="2400" i="1">
                          <a:effectLst/>
                          <a:latin typeface="Cambria Math"/>
                          <a:ea typeface="Calibri"/>
                          <a:cs typeface="Sakkal Majalla"/>
                        </a:rPr>
                        <m:t>𝐸</m:t>
                      </m:r>
                      <m:r>
                        <a:rPr lang="en-US" sz="2400" i="1">
                          <a:effectLst/>
                          <a:latin typeface="Cambria Math"/>
                          <a:ea typeface="Calibri"/>
                          <a:cs typeface="Sakkal Majalla"/>
                        </a:rPr>
                        <m:t>. </m:t>
                      </m:r>
                      <m:r>
                        <a:rPr lang="en-US" sz="2400" i="1">
                          <a:effectLst/>
                          <a:latin typeface="Cambria Math"/>
                          <a:ea typeface="Calibri"/>
                          <a:cs typeface="Sakkal Majalla"/>
                        </a:rPr>
                        <m:t>𝑜𝑓</m:t>
                      </m:r>
                      <m:r>
                        <a:rPr lang="en-US" sz="2400" i="1">
                          <a:effectLst/>
                          <a:latin typeface="Cambria Math"/>
                          <a:ea typeface="Calibri"/>
                          <a:cs typeface="Sakkal Majalla"/>
                        </a:rPr>
                        <m:t> </m:t>
                      </m:r>
                      <m:r>
                        <a:rPr lang="en-US" sz="2400" i="1">
                          <a:effectLst/>
                          <a:latin typeface="Cambria Math"/>
                          <a:ea typeface="Calibri"/>
                          <a:cs typeface="Sakkal Majalla"/>
                        </a:rPr>
                        <m:t>𝑒𝑙𝑒𝑚𝑒𝑛𝑡</m:t>
                      </m:r>
                      <m:r>
                        <a:rPr lang="en-US" sz="2400" i="1">
                          <a:effectLst/>
                          <a:latin typeface="Cambria Math"/>
                          <a:ea typeface="Calibri"/>
                          <a:cs typeface="Sakkal Majalla"/>
                        </a:rPr>
                        <m:t> =</m:t>
                      </m:r>
                      <m:f>
                        <m:fPr>
                          <m:ctrlPr>
                            <a:rPr lang="en-US" sz="2400" i="1">
                              <a:effectLst/>
                              <a:latin typeface="Cambria Math"/>
                              <a:ea typeface="Calibri"/>
                              <a:cs typeface="Sakkal Majalla"/>
                            </a:rPr>
                          </m:ctrlPr>
                        </m:fPr>
                        <m:num>
                          <m:r>
                            <a:rPr lang="en-US" sz="2400" i="1">
                              <a:effectLst/>
                              <a:latin typeface="Cambria Math"/>
                              <a:ea typeface="Calibri"/>
                              <a:cs typeface="Sakkal Majalla"/>
                            </a:rPr>
                            <m:t>1</m:t>
                          </m:r>
                        </m:num>
                        <m:den>
                          <m:r>
                            <a:rPr lang="en-US" sz="2400" i="1">
                              <a:effectLst/>
                              <a:latin typeface="Cambria Math"/>
                              <a:ea typeface="Calibri"/>
                              <a:cs typeface="Sakkal Majalla"/>
                            </a:rPr>
                            <m:t>2</m:t>
                          </m:r>
                        </m:den>
                      </m:f>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𝑚</m:t>
                          </m:r>
                        </m:e>
                        <m:sub>
                          <m:r>
                            <a:rPr lang="en-US" sz="2400" i="1">
                              <a:effectLst/>
                              <a:latin typeface="Cambria Math"/>
                              <a:ea typeface="Calibri"/>
                              <a:cs typeface="Sakkal Majalla"/>
                            </a:rPr>
                            <m:t>1</m:t>
                          </m:r>
                        </m:sub>
                      </m:sSub>
                      <m:r>
                        <a:rPr lang="en-US" sz="2400" i="1">
                          <a:effectLst/>
                          <a:latin typeface="Cambria Math"/>
                          <a:ea typeface="Calibri"/>
                          <a:cs typeface="Sakkal Majalla"/>
                        </a:rPr>
                        <m:t>.</m:t>
                      </m:r>
                      <m:r>
                        <a:rPr lang="en-US" sz="2400" i="1">
                          <a:effectLst/>
                          <a:latin typeface="Cambria Math"/>
                          <a:ea typeface="Calibri"/>
                          <a:cs typeface="Sakkal Majalla"/>
                        </a:rPr>
                        <m:t>𝛿</m:t>
                      </m:r>
                      <m:r>
                        <a:rPr lang="en-US" sz="2400" i="1">
                          <a:effectLst/>
                          <a:latin typeface="Cambria Math"/>
                          <a:ea typeface="Calibri"/>
                          <a:cs typeface="Sakkal Majalla"/>
                        </a:rPr>
                        <m:t>𝑥</m:t>
                      </m:r>
                      <m:sSup>
                        <m:sSupPr>
                          <m:ctrlPr>
                            <a:rPr lang="en-US" sz="2400" i="1">
                              <a:effectLst/>
                              <a:latin typeface="Cambria Math"/>
                              <a:ea typeface="Calibri"/>
                              <a:cs typeface="Sakkal Majalla"/>
                            </a:rPr>
                          </m:ctrlPr>
                        </m:sSupPr>
                        <m:e>
                          <m:d>
                            <m:dPr>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r>
                                    <a:rPr lang="en-US" sz="2400" i="1">
                                      <a:effectLst/>
                                      <a:latin typeface="Cambria Math"/>
                                      <a:ea typeface="Calibri"/>
                                      <a:cs typeface="Sakkal Majalla"/>
                                    </a:rPr>
                                    <m:t>3</m:t>
                                  </m:r>
                                  <m:r>
                                    <a:rPr lang="en-US" sz="2400" i="1">
                                      <a:effectLst/>
                                      <a:latin typeface="Cambria Math"/>
                                      <a:ea typeface="Calibri"/>
                                      <a:cs typeface="Sakkal Majalla"/>
                                    </a:rPr>
                                    <m:t>𝑙</m:t>
                                  </m:r>
                                  <m:r>
                                    <a:rPr lang="en-US" sz="2400" i="1">
                                      <a:effectLst/>
                                      <a:latin typeface="Cambria Math"/>
                                      <a:ea typeface="Calibri"/>
                                      <a:cs typeface="Sakkal Majalla"/>
                                    </a:rPr>
                                    <m:t>×</m:t>
                                  </m:r>
                                  <m:d>
                                    <m:dPr>
                                      <m:ctrlPr>
                                        <a:rPr lang="en-US" sz="2400" i="1">
                                          <a:effectLst/>
                                          <a:latin typeface="Cambria Math"/>
                                          <a:ea typeface="Calibri"/>
                                          <a:cs typeface="Sakkal Majalla"/>
                                        </a:rPr>
                                      </m:ctrlPr>
                                    </m:dPr>
                                    <m:e>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𝑥</m:t>
                                          </m:r>
                                        </m:e>
                                        <m:sup>
                                          <m:r>
                                            <a:rPr lang="en-US" sz="2400" i="1">
                                              <a:effectLst/>
                                              <a:latin typeface="Cambria Math"/>
                                              <a:ea typeface="Calibri"/>
                                              <a:cs typeface="Sakkal Majalla"/>
                                            </a:rPr>
                                            <m:t>2</m:t>
                                          </m:r>
                                        </m:sup>
                                      </m:sSup>
                                      <m:r>
                                        <a:rPr lang="en-US" sz="2400" i="1">
                                          <a:effectLst/>
                                          <a:latin typeface="Cambria Math"/>
                                          <a:ea typeface="Calibri"/>
                                          <a:cs typeface="Sakkal Majalla"/>
                                        </a:rPr>
                                        <m:t>−</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𝑥</m:t>
                                          </m:r>
                                        </m:e>
                                        <m:sup>
                                          <m:r>
                                            <a:rPr lang="en-US" sz="2400" i="1">
                                              <a:effectLst/>
                                              <a:latin typeface="Cambria Math"/>
                                              <a:ea typeface="Calibri"/>
                                              <a:cs typeface="Sakkal Majalla"/>
                                            </a:rPr>
                                            <m:t>3</m:t>
                                          </m:r>
                                        </m:sup>
                                      </m:sSup>
                                    </m:e>
                                  </m:d>
                                </m:num>
                                <m:den>
                                  <m:r>
                                    <a:rPr lang="en-US" sz="2400" i="1">
                                      <a:effectLst/>
                                      <a:latin typeface="Cambria Math"/>
                                      <a:ea typeface="Calibri"/>
                                      <a:cs typeface="Sakkal Majalla"/>
                                    </a:rPr>
                                    <m:t>2</m:t>
                                  </m:r>
                                  <m:sSup>
                                    <m:sSupPr>
                                      <m:ctrlPr>
                                        <a:rPr lang="en-US" sz="2400" i="1">
                                          <a:effectLst/>
                                          <a:latin typeface="Cambria Math"/>
                                          <a:ea typeface="Calibri"/>
                                          <a:cs typeface="Sakkal Majalla"/>
                                        </a:rPr>
                                      </m:ctrlPr>
                                    </m:sSupPr>
                                    <m:e>
                                      <m:r>
                                        <a:rPr lang="en-US" sz="2400" i="1">
                                          <a:effectLst/>
                                          <a:latin typeface="Cambria Math"/>
                                          <a:ea typeface="Calibri"/>
                                          <a:cs typeface="Sakkal Majalla"/>
                                        </a:rPr>
                                        <m:t>𝑙</m:t>
                                      </m:r>
                                    </m:e>
                                    <m:sup>
                                      <m:r>
                                        <a:rPr lang="en-US" sz="2400" i="1">
                                          <a:effectLst/>
                                          <a:latin typeface="Cambria Math"/>
                                          <a:ea typeface="Calibri"/>
                                          <a:cs typeface="Sakkal Majalla"/>
                                        </a:rPr>
                                        <m:t>3</m:t>
                                      </m:r>
                                    </m:sup>
                                  </m:sSup>
                                </m:den>
                              </m:f>
                              <m:r>
                                <a:rPr lang="en-US" sz="2400" i="1">
                                  <a:effectLst/>
                                  <a:latin typeface="Cambria Math"/>
                                  <a:ea typeface="Calibri"/>
                                  <a:cs typeface="Sakkal Majalla"/>
                                </a:rPr>
                                <m:t>×</m:t>
                              </m:r>
                              <m:r>
                                <a:rPr lang="en-US" sz="2400" i="1">
                                  <a:effectLst/>
                                  <a:latin typeface="Cambria Math"/>
                                  <a:ea typeface="Calibri"/>
                                  <a:cs typeface="Sakkal Majalla"/>
                                </a:rPr>
                                <m:t>𝑣</m:t>
                              </m:r>
                            </m:e>
                          </m:d>
                        </m:e>
                        <m:sup>
                          <m:r>
                            <a:rPr lang="en-US" sz="2400" i="1">
                              <a:effectLst/>
                              <a:latin typeface="Cambria Math"/>
                              <a:ea typeface="Calibri"/>
                              <a:cs typeface="Sakkal Majalla"/>
                            </a:rPr>
                            <m:t>2</m:t>
                          </m:r>
                        </m:sup>
                      </m:sSup>
                    </m:oMath>
                  </m:oMathPara>
                </a14:m>
                <a:endParaRPr lang="en-US" sz="24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324380" y="3679745"/>
                <a:ext cx="7424084" cy="2578655"/>
              </a:xfrm>
              <a:prstGeom prst="rect">
                <a:avLst/>
              </a:prstGeom>
              <a:blipFill rotWithShape="1">
                <a:blip r:embed="rId3"/>
                <a:stretch>
                  <a:fillRect l="-2217" t="-3783"/>
                </a:stretch>
              </a:blipFill>
            </p:spPr>
            <p:txBody>
              <a:bodyPr/>
              <a:lstStyle/>
              <a:p>
                <a:r>
                  <a:rPr lang="ar-EG">
                    <a:noFill/>
                  </a:rPr>
                  <a:t> </a:t>
                </a:r>
              </a:p>
            </p:txBody>
          </p:sp>
        </mc:Fallback>
      </mc:AlternateContent>
    </p:spTree>
    <p:extLst>
      <p:ext uri="{BB962C8B-B14F-4D97-AF65-F5344CB8AC3E}">
        <p14:creationId xmlns:p14="http://schemas.microsoft.com/office/powerpoint/2010/main" val="3641637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115616" y="404664"/>
                <a:ext cx="7704856" cy="5819414"/>
              </a:xfrm>
              <a:prstGeom prst="rect">
                <a:avLst/>
              </a:prstGeom>
            </p:spPr>
            <p:txBody>
              <a:bodyPr wrap="square">
                <a:spAutoFit/>
              </a:bodyPr>
              <a:lstStyle/>
              <a:p>
                <a:pPr marL="431800" algn="just">
                  <a:lnSpc>
                    <a:spcPct val="140000"/>
                  </a:lnSpc>
                </a:pPr>
                <a:r>
                  <a:rPr lang="en-US" sz="2800" b="1" spc="-60" dirty="0">
                    <a:latin typeface="Cambria Math"/>
                    <a:ea typeface="Calibri"/>
                    <a:cs typeface="Sakkal Majalla"/>
                    <a:sym typeface="Symbol"/>
                  </a:rPr>
                  <a:t></a:t>
                </a:r>
                <a:r>
                  <a:rPr lang="ar-EG" sz="2800" spc="-60" dirty="0">
                    <a:effectLst/>
                    <a:latin typeface="Cambria Math"/>
                    <a:ea typeface="Calibri"/>
                    <a:cs typeface="Sakkal Majalla"/>
                  </a:rPr>
                  <a:t> معادلة طاقة الحركة الكلية للجسم المرن </a:t>
                </a:r>
                <a:r>
                  <a:rPr lang="en-US" sz="2800" i="1" spc="-60" dirty="0">
                    <a:effectLst/>
                    <a:latin typeface="Cambria Math"/>
                    <a:ea typeface="Calibri"/>
                    <a:cs typeface="Sakkal Majalla"/>
                  </a:rPr>
                  <a:t>Constraint</a:t>
                </a:r>
                <a:r>
                  <a:rPr lang="ar-EG" sz="2800" spc="-60" dirty="0">
                    <a:effectLst/>
                    <a:latin typeface="Cambria Math"/>
                    <a:ea typeface="Calibri"/>
                    <a:cs typeface="Sakkal Majalla"/>
                  </a:rPr>
                  <a:t> بعد إجراء التكامل للمعادلة السابقة تصبح كما يلي:</a:t>
                </a:r>
                <a:endParaRPr lang="en-US" sz="2800" dirty="0">
                  <a:effectLst/>
                  <a:latin typeface="Cambria Math"/>
                  <a:ea typeface="Calibri"/>
                  <a:cs typeface="Sakkal Majalla"/>
                </a:endParaRPr>
              </a:p>
              <a:p>
                <a:pPr algn="ctr">
                  <a:lnSpc>
                    <a:spcPct val="14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𝐾</m:t>
                      </m:r>
                      <m:r>
                        <a:rPr lang="en-US" sz="2800" i="1">
                          <a:effectLst/>
                          <a:latin typeface="Cambria Math"/>
                          <a:ea typeface="Calibri"/>
                          <a:cs typeface="Sakkal Majalla"/>
                        </a:rPr>
                        <m:t>.</m:t>
                      </m:r>
                      <m:r>
                        <a:rPr lang="en-US" sz="2800" i="1">
                          <a:effectLst/>
                          <a:latin typeface="Cambria Math"/>
                          <a:ea typeface="Calibri"/>
                          <a:cs typeface="Sakkal Majalla"/>
                        </a:rPr>
                        <m:t>𝐸</m:t>
                      </m:r>
                      <m:r>
                        <a:rPr lang="en-US" sz="2800" i="1">
                          <a:effectLst/>
                          <a:latin typeface="Cambria Math"/>
                          <a:ea typeface="Calibri"/>
                          <a:cs typeface="Sakkal Majalla"/>
                        </a:rPr>
                        <m:t>. </m:t>
                      </m:r>
                      <m:r>
                        <a:rPr lang="en-US" sz="2800" i="1">
                          <a:effectLst/>
                          <a:latin typeface="Cambria Math"/>
                          <a:ea typeface="Calibri"/>
                          <a:cs typeface="Sakkal Majalla"/>
                        </a:rPr>
                        <m:t>𝑜𝑓</m:t>
                      </m:r>
                      <m:r>
                        <a:rPr lang="en-US" sz="2800" i="1">
                          <a:effectLst/>
                          <a:latin typeface="Cambria Math"/>
                          <a:ea typeface="Calibri"/>
                          <a:cs typeface="Sakkal Majalla"/>
                        </a:rPr>
                        <m:t> </m:t>
                      </m:r>
                      <m:r>
                        <a:rPr lang="en-US" sz="2800" i="1">
                          <a:effectLst/>
                          <a:latin typeface="Cambria Math"/>
                          <a:ea typeface="Calibri"/>
                          <a:cs typeface="Sakkal Majalla"/>
                        </a:rPr>
                        <m:t>𝑐𝑜𝑛𝑠𝑡𝑟𝑎𝑖𝑛𝑡</m:t>
                      </m:r>
                      <m:r>
                        <a:rPr lang="en-US" sz="2800" i="1">
                          <a:effectLst/>
                          <a:latin typeface="Cambria Math"/>
                          <a:ea typeface="Calibri"/>
                          <a:cs typeface="Sakkal Majalla"/>
                        </a:rPr>
                        <m:t> =</m:t>
                      </m:r>
                      <m:f>
                        <m:fPr>
                          <m:ctrlPr>
                            <a:rPr lang="en-US" sz="2800" i="1">
                              <a:effectLst/>
                              <a:latin typeface="Cambria Math"/>
                              <a:ea typeface="Calibri"/>
                              <a:cs typeface="Sakkal Majalla"/>
                            </a:rPr>
                          </m:ctrlPr>
                        </m:fPr>
                        <m:num>
                          <m:r>
                            <a:rPr lang="en-US" sz="2800" i="1">
                              <a:effectLst/>
                              <a:latin typeface="Cambria Math"/>
                              <a:ea typeface="Calibri"/>
                              <a:cs typeface="Sakkal Majalla"/>
                            </a:rPr>
                            <m:t>1</m:t>
                          </m:r>
                        </m:num>
                        <m:den>
                          <m:r>
                            <a:rPr lang="en-US" sz="2800" i="1">
                              <a:effectLst/>
                              <a:latin typeface="Cambria Math"/>
                              <a:ea typeface="Calibri"/>
                              <a:cs typeface="Sakkal Majalla"/>
                            </a:rPr>
                            <m:t>2</m:t>
                          </m:r>
                        </m:den>
                      </m:f>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33</m:t>
                              </m:r>
                            </m:num>
                            <m:den>
                              <m:r>
                                <a:rPr lang="en-US" sz="2800" i="1">
                                  <a:effectLst/>
                                  <a:latin typeface="Cambria Math"/>
                                  <a:ea typeface="Calibri"/>
                                  <a:cs typeface="Sakkal Majalla"/>
                                </a:rPr>
                                <m:t>140</m:t>
                              </m:r>
                            </m:den>
                          </m:f>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𝑚</m:t>
                              </m:r>
                            </m:e>
                            <m:sub>
                              <m:r>
                                <a:rPr lang="en-US" sz="2800" i="1">
                                  <a:effectLst/>
                                  <a:latin typeface="Cambria Math"/>
                                  <a:ea typeface="Calibri"/>
                                  <a:cs typeface="Sakkal Majalla"/>
                                </a:rPr>
                                <m:t>𝐶</m:t>
                              </m:r>
                            </m:sub>
                          </m:sSub>
                        </m:e>
                      </m:d>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𝑣</m:t>
                          </m:r>
                        </m:e>
                        <m:sup>
                          <m:r>
                            <a:rPr lang="en-US" sz="2800" i="1">
                              <a:effectLst/>
                              <a:latin typeface="Cambria Math"/>
                              <a:ea typeface="Calibri"/>
                              <a:cs typeface="Sakkal Majalla"/>
                            </a:rPr>
                            <m:t>2</m:t>
                          </m:r>
                        </m:sup>
                      </m:sSup>
                      <m:r>
                        <a:rPr lang="en-US" sz="2800" i="1">
                          <a:effectLst/>
                          <a:latin typeface="Cambria Math"/>
                          <a:ea typeface="Calibri"/>
                          <a:cs typeface="Sakkal Majalla"/>
                        </a:rPr>
                        <m:t>  …  (</m:t>
                      </m:r>
                      <m:r>
                        <a:rPr lang="en-US" sz="2800" i="1">
                          <a:effectLst/>
                          <a:latin typeface="Cambria Math"/>
                          <a:ea typeface="Calibri"/>
                          <a:cs typeface="Sakkal Majalla"/>
                        </a:rPr>
                        <m:t>𝑖</m:t>
                      </m:r>
                      <m:r>
                        <a:rPr lang="en-US" sz="2800" i="1">
                          <a:effectLst/>
                          <a:latin typeface="Cambria Math"/>
                          <a:ea typeface="Calibri"/>
                          <a:cs typeface="Sakkal Majalla"/>
                        </a:rPr>
                        <m:t>)</m:t>
                      </m:r>
                    </m:oMath>
                  </m:oMathPara>
                </a14:m>
                <a:endParaRPr lang="en-US" sz="2800" dirty="0">
                  <a:effectLst/>
                  <a:latin typeface="Cambria Math"/>
                  <a:ea typeface="Calibri"/>
                  <a:cs typeface="Sakkal Majalla"/>
                </a:endParaRPr>
              </a:p>
              <a:p>
                <a:pPr marL="431800" algn="just">
                  <a:lnSpc>
                    <a:spcPct val="140000"/>
                  </a:lnSpc>
                </a:pPr>
                <a:r>
                  <a:rPr lang="ar-EG" sz="2800" dirty="0">
                    <a:effectLst/>
                    <a:latin typeface="Cambria Math"/>
                    <a:ea typeface="Calibri"/>
                    <a:cs typeface="Sakkal Majalla"/>
                  </a:rPr>
                  <a:t>وإذا تم وضع كتلة مقدارها </a:t>
                </a:r>
                <a:r>
                  <a:rPr lang="ar-EG" sz="2800" dirty="0" smtClean="0">
                    <a:effectLst/>
                    <a:latin typeface="Cambria Math"/>
                    <a:ea typeface="Calibri"/>
                    <a:cs typeface="Sakkal Majalla"/>
                  </a:rPr>
                  <a:t>          عند </a:t>
                </a:r>
                <a:r>
                  <a:rPr lang="ar-EG" sz="2800" dirty="0">
                    <a:effectLst/>
                    <a:latin typeface="Cambria Math"/>
                    <a:ea typeface="Calibri"/>
                    <a:cs typeface="Sakkal Majalla"/>
                  </a:rPr>
                  <a:t>النهاية الحرة للجسم المرن المهمل كتلته  ، فإن طاقة الحركة للجسم المرن في هذه الحالة تصبح كما يلي:</a:t>
                </a:r>
                <a:endParaRPr lang="en-US" sz="2800" dirty="0">
                  <a:effectLst/>
                  <a:latin typeface="Cambria Math"/>
                  <a:ea typeface="Calibri"/>
                  <a:cs typeface="Sakkal Majalla"/>
                </a:endParaRPr>
              </a:p>
              <a:p>
                <a:pPr>
                  <a:lnSpc>
                    <a:spcPct val="14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𝐾</m:t>
                      </m:r>
                      <m:r>
                        <a:rPr lang="en-US" sz="2800" i="1">
                          <a:effectLst/>
                          <a:latin typeface="Cambria Math"/>
                          <a:ea typeface="Calibri"/>
                          <a:cs typeface="Sakkal Majalla"/>
                        </a:rPr>
                        <m:t>.</m:t>
                      </m:r>
                      <m:r>
                        <a:rPr lang="en-US" sz="2800" i="1">
                          <a:effectLst/>
                          <a:latin typeface="Cambria Math"/>
                          <a:ea typeface="Calibri"/>
                          <a:cs typeface="Sakkal Majalla"/>
                        </a:rPr>
                        <m:t>𝐸</m:t>
                      </m:r>
                      <m:r>
                        <a:rPr lang="en-US" sz="2800" i="1">
                          <a:effectLst/>
                          <a:latin typeface="Cambria Math"/>
                          <a:ea typeface="Calibri"/>
                          <a:cs typeface="Sakkal Majalla"/>
                        </a:rPr>
                        <m:t>. </m:t>
                      </m:r>
                      <m:r>
                        <a:rPr lang="en-US" sz="2800" i="1">
                          <a:effectLst/>
                          <a:latin typeface="Cambria Math"/>
                          <a:ea typeface="Calibri"/>
                          <a:cs typeface="Sakkal Majalla"/>
                        </a:rPr>
                        <m:t>𝑜𝑓</m:t>
                      </m:r>
                      <m:r>
                        <a:rPr lang="en-US" sz="2800" i="1">
                          <a:effectLst/>
                          <a:latin typeface="Cambria Math"/>
                          <a:ea typeface="Calibri"/>
                          <a:cs typeface="Sakkal Majalla"/>
                        </a:rPr>
                        <m:t> </m:t>
                      </m:r>
                      <m:r>
                        <a:rPr lang="en-US" sz="2800" i="1">
                          <a:effectLst/>
                          <a:latin typeface="Cambria Math"/>
                          <a:ea typeface="Calibri"/>
                          <a:cs typeface="Sakkal Majalla"/>
                        </a:rPr>
                        <m:t>𝑐𝑜𝑛𝑠𝑡𝑟𝑎𝑖𝑛𝑡</m:t>
                      </m:r>
                      <m:r>
                        <a:rPr lang="en-US" sz="2800" i="1">
                          <a:effectLst/>
                          <a:latin typeface="Cambria Math"/>
                          <a:ea typeface="Calibri"/>
                          <a:cs typeface="Sakkal Majalla"/>
                        </a:rPr>
                        <m:t> =</m:t>
                      </m:r>
                      <m:f>
                        <m:fPr>
                          <m:ctrlPr>
                            <a:rPr lang="en-US" sz="2800" i="1">
                              <a:effectLst/>
                              <a:latin typeface="Cambria Math"/>
                              <a:ea typeface="Calibri"/>
                              <a:cs typeface="Sakkal Majalla"/>
                            </a:rPr>
                          </m:ctrlPr>
                        </m:fPr>
                        <m:num>
                          <m:r>
                            <a:rPr lang="en-US" sz="2800" i="1">
                              <a:effectLst/>
                              <a:latin typeface="Cambria Math"/>
                              <a:ea typeface="Calibri"/>
                              <a:cs typeface="Sakkal Majalla"/>
                            </a:rPr>
                            <m:t>1</m:t>
                          </m:r>
                        </m:num>
                        <m:den>
                          <m:r>
                            <a:rPr lang="en-US" sz="2800" i="1">
                              <a:effectLst/>
                              <a:latin typeface="Cambria Math"/>
                              <a:ea typeface="Calibri"/>
                              <a:cs typeface="Sakkal Majalla"/>
                            </a:rPr>
                            <m:t>2</m:t>
                          </m:r>
                        </m:den>
                      </m:f>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33</m:t>
                              </m:r>
                            </m:num>
                            <m:den>
                              <m:r>
                                <a:rPr lang="en-US" sz="2800" i="1">
                                  <a:effectLst/>
                                  <a:latin typeface="Cambria Math"/>
                                  <a:ea typeface="Calibri"/>
                                  <a:cs typeface="Sakkal Majalla"/>
                                </a:rPr>
                                <m:t>140</m:t>
                              </m:r>
                            </m:den>
                          </m:f>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𝑚</m:t>
                              </m:r>
                            </m:e>
                            <m:sub>
                              <m:r>
                                <a:rPr lang="en-US" sz="2800" i="1">
                                  <a:effectLst/>
                                  <a:latin typeface="Cambria Math"/>
                                  <a:ea typeface="Calibri"/>
                                  <a:cs typeface="Sakkal Majalla"/>
                                </a:rPr>
                                <m:t>𝐶</m:t>
                              </m:r>
                            </m:sub>
                          </m:sSub>
                        </m:e>
                      </m:d>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𝑣</m:t>
                          </m:r>
                        </m:e>
                        <m:sup>
                          <m:r>
                            <a:rPr lang="en-US" sz="2800" i="1">
                              <a:effectLst/>
                              <a:latin typeface="Cambria Math"/>
                              <a:ea typeface="Calibri"/>
                              <a:cs typeface="Sakkal Majalla"/>
                            </a:rPr>
                            <m:t>2</m:t>
                          </m:r>
                        </m:sup>
                      </m:sSup>
                      <m:r>
                        <a:rPr lang="en-US" sz="2800" i="1">
                          <a:effectLst/>
                          <a:latin typeface="Cambria Math"/>
                          <a:ea typeface="Calibri"/>
                          <a:cs typeface="Sakkal Majalla"/>
                        </a:rPr>
                        <m:t>  …  (</m:t>
                      </m:r>
                      <m:r>
                        <a:rPr lang="en-US" sz="2800" i="1">
                          <a:effectLst/>
                          <a:latin typeface="Cambria Math"/>
                          <a:ea typeface="Calibri"/>
                          <a:cs typeface="Sakkal Majalla"/>
                        </a:rPr>
                        <m:t>𝑖𝑖</m:t>
                      </m:r>
                      <m:r>
                        <a:rPr lang="en-US" sz="2800" i="1">
                          <a:effectLst/>
                          <a:latin typeface="Cambria Math"/>
                          <a:ea typeface="Calibri"/>
                          <a:cs typeface="Sakkal Majalla"/>
                        </a:rPr>
                        <m:t>)</m:t>
                      </m:r>
                    </m:oMath>
                  </m:oMathPara>
                </a14:m>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115616" y="404664"/>
                <a:ext cx="7704856" cy="5819414"/>
              </a:xfrm>
              <a:prstGeom prst="rect">
                <a:avLst/>
              </a:prstGeom>
              <a:blipFill rotWithShape="1">
                <a:blip r:embed="rId2"/>
                <a:stretch>
                  <a:fillRect l="-2690"/>
                </a:stretch>
              </a:blipFill>
            </p:spPr>
            <p:txBody>
              <a:bodyPr/>
              <a:lstStyle/>
              <a:p>
                <a:r>
                  <a:rPr lang="ar-EG">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1" y="3116833"/>
            <a:ext cx="1152129" cy="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802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129772" y="314738"/>
                <a:ext cx="7848872" cy="5906810"/>
              </a:xfrm>
              <a:prstGeom prst="rect">
                <a:avLst/>
              </a:prstGeom>
            </p:spPr>
            <p:txBody>
              <a:bodyPr wrap="square">
                <a:spAutoFit/>
              </a:bodyPr>
              <a:lstStyle/>
              <a:p>
                <a:pPr marL="431800" algn="just">
                  <a:lnSpc>
                    <a:spcPct val="130000"/>
                  </a:lnSpc>
                </a:pPr>
                <a:r>
                  <a:rPr lang="ar-EG" sz="2400" dirty="0">
                    <a:latin typeface="Cambria Math"/>
                    <a:ea typeface="Calibri"/>
                    <a:cs typeface="Sakkal Majalla"/>
                  </a:rPr>
                  <a:t>المعادلتين </a:t>
                </a:r>
                <a:r>
                  <a:rPr lang="en-US" sz="2400" dirty="0">
                    <a:effectLst/>
                    <a:latin typeface="Cambria Math"/>
                    <a:ea typeface="Calibri"/>
                    <a:cs typeface="Sakkal Majalla"/>
                  </a:rPr>
                  <a:t>(i) and (ii)</a:t>
                </a:r>
                <a:r>
                  <a:rPr lang="en-US" sz="2400" dirty="0">
                    <a:effectLst/>
                    <a:latin typeface="Sakkal Majalla"/>
                    <a:ea typeface="Calibri"/>
                    <a:cs typeface="Sakkal Majalla"/>
                  </a:rPr>
                  <a:t> </a:t>
                </a:r>
                <a:r>
                  <a:rPr lang="ar-EG" sz="2400" dirty="0">
                    <a:effectLst/>
                    <a:latin typeface="Sakkal Majalla"/>
                    <a:ea typeface="Calibri"/>
                    <a:cs typeface="Sakkal Majalla"/>
                  </a:rPr>
                  <a:t>متطابقتين وهذا يعني أن القصور الذاتي للجسم المرن يمكن الحصول عليه عن طريق إضافة كتلة </a:t>
                </a:r>
                <a:r>
                  <a:rPr lang="ar-EG" sz="2400" dirty="0" smtClean="0">
                    <a:effectLst/>
                    <a:latin typeface="Sakkal Majalla"/>
                    <a:ea typeface="Calibri"/>
                    <a:cs typeface="Sakkal Majalla"/>
                  </a:rPr>
                  <a:t>مقدارها          </a:t>
                </a:r>
                <a:r>
                  <a:rPr lang="ar-EG" sz="2400" dirty="0" smtClean="0">
                    <a:effectLst/>
                    <a:latin typeface="Cambria Math"/>
                    <a:ea typeface="Calibri"/>
                    <a:cs typeface="Sakkal Majalla"/>
                  </a:rPr>
                  <a:t>إلى </a:t>
                </a:r>
                <a:r>
                  <a:rPr lang="ar-EG" sz="2400" dirty="0">
                    <a:effectLst/>
                    <a:latin typeface="Cambria Math"/>
                    <a:ea typeface="Calibri"/>
                    <a:cs typeface="Sakkal Majalla"/>
                  </a:rPr>
                  <a:t>كتلة القرص الموجود عند نهايته الحرة ، وبناءا على ذلك فإن التردد الطبيعي للإهتزاز الطولي يمكن تقديره بمعلومية كلا من كتلة الجسم المرن </a:t>
                </a:r>
                <a:r>
                  <a:rPr lang="en-US" sz="2400" dirty="0">
                    <a:effectLst/>
                    <a:latin typeface="Cambria Math"/>
                    <a:ea typeface="Calibri"/>
                    <a:cs typeface="Sakkal Majalla"/>
                  </a:rPr>
                  <a:t>(</a:t>
                </a:r>
                <a:r>
                  <a:rPr lang="en-US" sz="2400" dirty="0" err="1">
                    <a:effectLst/>
                    <a:latin typeface="Cambria Math"/>
                    <a:ea typeface="Calibri"/>
                    <a:cs typeface="Sakkal Majalla"/>
                  </a:rPr>
                  <a:t>m</a:t>
                </a:r>
                <a:r>
                  <a:rPr lang="en-US" sz="2400" baseline="-25000" dirty="0" err="1">
                    <a:effectLst/>
                    <a:latin typeface="Cambria Math"/>
                    <a:ea typeface="Calibri"/>
                    <a:cs typeface="Sakkal Majalla"/>
                  </a:rPr>
                  <a:t>C</a:t>
                </a:r>
                <a:r>
                  <a:rPr lang="en-US" sz="2400" dirty="0">
                    <a:effectLst/>
                    <a:latin typeface="Cambria Math"/>
                    <a:ea typeface="Calibri"/>
                    <a:cs typeface="Sakkal Majalla"/>
                  </a:rPr>
                  <a:t>)</a:t>
                </a:r>
                <a:r>
                  <a:rPr lang="ar-EG" sz="2400" dirty="0">
                    <a:effectLst/>
                    <a:latin typeface="Cambria Math"/>
                    <a:ea typeface="Calibri"/>
                    <a:cs typeface="Sakkal Majalla"/>
                  </a:rPr>
                  <a:t> وكتلة القرص </a:t>
                </a:r>
                <a:r>
                  <a:rPr lang="en-US" sz="2400" dirty="0">
                    <a:effectLst/>
                    <a:latin typeface="Cambria Math"/>
                    <a:ea typeface="Calibri"/>
                    <a:cs typeface="Sakkal Majalla"/>
                  </a:rPr>
                  <a:t>(m)</a:t>
                </a:r>
                <a:r>
                  <a:rPr lang="en-US" sz="2400" dirty="0">
                    <a:effectLst/>
                    <a:latin typeface="Sakkal Majalla"/>
                    <a:ea typeface="Calibri"/>
                    <a:cs typeface="Sakkal Majalla"/>
                  </a:rPr>
                  <a:t> </a:t>
                </a:r>
                <a:r>
                  <a:rPr lang="ar-EG" sz="2400" dirty="0">
                    <a:effectLst/>
                    <a:latin typeface="Cambria Math"/>
                    <a:ea typeface="Calibri"/>
                    <a:cs typeface="Sakkal Majalla"/>
                  </a:rPr>
                  <a:t>كما يلي:  </a:t>
                </a:r>
                <a:endParaRPr lang="en-US" sz="2400" dirty="0">
                  <a:effectLst/>
                  <a:latin typeface="Cambria Math"/>
                  <a:ea typeface="Calibri"/>
                  <a:cs typeface="Sakkal Majalla"/>
                </a:endParaRPr>
              </a:p>
              <a:p>
                <a:pPr marL="431800" algn="just">
                  <a:lnSpc>
                    <a:spcPct val="115000"/>
                  </a:lnSpc>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𝑓</m:t>
                          </m:r>
                        </m:e>
                        <m:sub>
                          <m:r>
                            <a:rPr lang="en-US" sz="2400" i="1">
                              <a:effectLst/>
                              <a:latin typeface="Cambria Math"/>
                              <a:ea typeface="Calibri"/>
                              <a:cs typeface="Sakkal Majalla"/>
                            </a:rPr>
                            <m:t>𝑛</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1</m:t>
                          </m:r>
                        </m:num>
                        <m:den>
                          <m:r>
                            <a:rPr lang="en-US" sz="2400" i="1">
                              <a:effectLst/>
                              <a:latin typeface="Cambria Math"/>
                              <a:ea typeface="Calibri"/>
                              <a:cs typeface="Sakkal Majalla"/>
                            </a:rPr>
                            <m:t>2</m:t>
                          </m:r>
                          <m:r>
                            <a:rPr lang="en-US" sz="2400" i="1">
                              <a:effectLst/>
                              <a:latin typeface="Cambria Math"/>
                              <a:ea typeface="Calibri"/>
                              <a:cs typeface="Sakkal Majalla"/>
                            </a:rPr>
                            <m:t>𝜋</m:t>
                          </m:r>
                        </m:den>
                      </m:f>
                      <m:rad>
                        <m:radPr>
                          <m:degHide m:val="on"/>
                          <m:ctrlPr>
                            <a:rPr lang="en-US" sz="2400" i="1">
                              <a:effectLst/>
                              <a:latin typeface="Cambria Math"/>
                              <a:ea typeface="Calibri"/>
                              <a:cs typeface="Sakkal Majalla"/>
                            </a:rPr>
                          </m:ctrlPr>
                        </m:radPr>
                        <m:deg/>
                        <m:e>
                          <m:f>
                            <m:fPr>
                              <m:ctrlPr>
                                <a:rPr lang="en-US" sz="2400" i="1">
                                  <a:effectLst/>
                                  <a:latin typeface="Cambria Math"/>
                                  <a:ea typeface="Calibri"/>
                                  <a:cs typeface="Sakkal Majalla"/>
                                </a:rPr>
                              </m:ctrlPr>
                            </m:fPr>
                            <m:num>
                              <m:r>
                                <a:rPr lang="en-US" sz="2400" i="1">
                                  <a:effectLst/>
                                  <a:latin typeface="Cambria Math"/>
                                  <a:ea typeface="Calibri"/>
                                  <a:cs typeface="Sakkal Majalla"/>
                                </a:rPr>
                                <m:t>𝑠</m:t>
                              </m:r>
                            </m:num>
                            <m:den>
                              <m:r>
                                <a:rPr lang="en-US" sz="2400" i="1">
                                  <a:effectLst/>
                                  <a:latin typeface="Cambria Math"/>
                                  <a:ea typeface="Calibri"/>
                                  <a:cs typeface="Sakkal Majalla"/>
                                </a:rPr>
                                <m:t>𝑚</m:t>
                              </m:r>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33</m:t>
                                  </m:r>
                                </m:num>
                                <m:den>
                                  <m:r>
                                    <a:rPr lang="en-US" sz="2400" i="1">
                                      <a:effectLst/>
                                      <a:latin typeface="Cambria Math"/>
                                      <a:ea typeface="Calibri"/>
                                      <a:cs typeface="Sakkal Majalla"/>
                                    </a:rPr>
                                    <m:t>140</m:t>
                                  </m:r>
                                </m:den>
                              </m:f>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𝑚</m:t>
                                  </m:r>
                                </m:e>
                                <m:sub>
                                  <m:r>
                                    <a:rPr lang="en-US" sz="2400" i="1">
                                      <a:effectLst/>
                                      <a:latin typeface="Cambria Math"/>
                                      <a:ea typeface="Calibri"/>
                                      <a:cs typeface="Sakkal Majalla"/>
                                    </a:rPr>
                                    <m:t>𝐶</m:t>
                                  </m:r>
                                </m:sub>
                              </m:sSub>
                            </m:den>
                          </m:f>
                        </m:e>
                      </m:rad>
                    </m:oMath>
                  </m:oMathPara>
                </a14:m>
                <a:endParaRPr lang="en-US" sz="2400" dirty="0">
                  <a:effectLst/>
                  <a:latin typeface="Cambria Math"/>
                  <a:ea typeface="Calibri"/>
                  <a:cs typeface="Sakkal Majalla"/>
                </a:endParaRPr>
              </a:p>
              <a:p>
                <a:pPr marL="990600" indent="-540385" algn="just">
                  <a:lnSpc>
                    <a:spcPct val="130000"/>
                  </a:lnSpc>
                </a:pPr>
                <a:r>
                  <a:rPr lang="ar-EG" sz="2400" b="1" spc="-40" dirty="0">
                    <a:effectLst/>
                    <a:latin typeface="Cambria Math"/>
                    <a:ea typeface="Calibri"/>
                    <a:cs typeface="Sakkal Majalla"/>
                  </a:rPr>
                  <a:t>ملاحظة:</a:t>
                </a:r>
                <a:r>
                  <a:rPr lang="ar-EG" sz="2400" spc="-40" dirty="0">
                    <a:effectLst/>
                    <a:latin typeface="Cambria Math"/>
                    <a:ea typeface="Calibri"/>
                    <a:cs typeface="Sakkal Majalla"/>
                  </a:rPr>
                  <a:t> إذا كان الجسم المرن مثبت من كلتا نهايته والقرص عند منتصفه ، فإنه وطبقا للتحليل السابق يمكن إثبات أن القصور الذاتي للجسم المرن يتم الحصول عليه بإضافة كتلة مقدراها </a:t>
                </a:r>
                <a:r>
                  <a:rPr lang="ar-EG" sz="2400" spc="-40" dirty="0" smtClean="0">
                    <a:effectLst/>
                    <a:latin typeface="Cambria Math"/>
                    <a:ea typeface="Calibri"/>
                    <a:cs typeface="Sakkal Majalla"/>
                  </a:rPr>
                  <a:t>         إلى </a:t>
                </a:r>
                <a:r>
                  <a:rPr lang="ar-EG" sz="2400" spc="-40" dirty="0">
                    <a:effectLst/>
                    <a:latin typeface="Cambria Math"/>
                    <a:ea typeface="Calibri"/>
                    <a:cs typeface="Sakkal Majalla"/>
                  </a:rPr>
                  <a:t>كتلة القرص ، أما إذا كان الجسم المرن عبارة عن كمرة بسيطة فإن مقدار الكتلة التي يتم إضافتها لكتلة القرص للحصول على القصور الذاتي للجسم المرن هي </a:t>
                </a:r>
                <a14:m>
                  <m:oMath xmlns:m="http://schemas.openxmlformats.org/officeDocument/2006/math">
                    <m:d>
                      <m:dPr>
                        <m:ctrlPr>
                          <a:rPr lang="en-US" sz="2400" i="1" spc="-40">
                            <a:effectLst/>
                            <a:latin typeface="Cambria Math"/>
                            <a:ea typeface="Calibri"/>
                            <a:cs typeface="Sakkal Majalla"/>
                          </a:rPr>
                        </m:ctrlPr>
                      </m:dPr>
                      <m:e>
                        <m:f>
                          <m:fPr>
                            <m:ctrlPr>
                              <a:rPr lang="en-US" sz="2400" i="1" spc="-40">
                                <a:effectLst/>
                                <a:latin typeface="Cambria Math"/>
                                <a:ea typeface="Calibri"/>
                                <a:cs typeface="Sakkal Majalla"/>
                              </a:rPr>
                            </m:ctrlPr>
                          </m:fPr>
                          <m:num>
                            <m:r>
                              <a:rPr lang="en-US" sz="2400" i="1" spc="-40">
                                <a:effectLst/>
                                <a:latin typeface="Cambria Math"/>
                                <a:ea typeface="Calibri"/>
                                <a:cs typeface="Sakkal Majalla"/>
                              </a:rPr>
                              <m:t>17</m:t>
                            </m:r>
                          </m:num>
                          <m:den>
                            <m:r>
                              <a:rPr lang="en-US" sz="2400" i="1" spc="-40">
                                <a:effectLst/>
                                <a:latin typeface="Cambria Math"/>
                                <a:ea typeface="Calibri"/>
                                <a:cs typeface="Sakkal Majalla"/>
                              </a:rPr>
                              <m:t>35</m:t>
                            </m:r>
                          </m:den>
                        </m:f>
                      </m:e>
                    </m:d>
                  </m:oMath>
                </a14:m>
                <a:r>
                  <a:rPr lang="ar-EG" sz="2400" spc="-40" dirty="0">
                    <a:effectLst/>
                    <a:latin typeface="Cambria Math"/>
                    <a:ea typeface="Calibri"/>
                    <a:cs typeface="Sakkal Majalla"/>
                  </a:rPr>
                  <a:t>.</a:t>
                </a:r>
                <a:endParaRPr lang="en-US" sz="24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129772" y="314738"/>
                <a:ext cx="7848872" cy="5906810"/>
              </a:xfrm>
              <a:prstGeom prst="rect">
                <a:avLst/>
              </a:prstGeom>
              <a:blipFill rotWithShape="1">
                <a:blip r:embed="rId2"/>
                <a:stretch>
                  <a:fillRect l="-2019" t="-206" b="-206"/>
                </a:stretch>
              </a:blipFill>
            </p:spPr>
            <p:txBody>
              <a:bodyPr/>
              <a:lstStyle/>
              <a:p>
                <a:r>
                  <a:rPr lang="ar-EG">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862" y="836712"/>
            <a:ext cx="8175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437112"/>
            <a:ext cx="9747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670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88640"/>
            <a:ext cx="7488832" cy="864096"/>
          </a:xfrm>
        </p:spPr>
        <p:txBody>
          <a:bodyPr>
            <a:noAutofit/>
          </a:bodyPr>
          <a:lstStyle/>
          <a:p>
            <a:pPr marL="182880" algn="ctr"/>
            <a:r>
              <a:rPr lang="ar-EG" sz="3200" b="1" dirty="0">
                <a:solidFill>
                  <a:schemeClr val="tx1"/>
                </a:solidFill>
                <a:effectLst>
                  <a:outerShdw blurRad="38100" dist="38100" dir="2700000" algn="tl">
                    <a:srgbClr val="000000">
                      <a:alpha val="43137"/>
                    </a:srgbClr>
                  </a:outerShdw>
                </a:effectLst>
                <a:cs typeface="Simple Bold Jut Out" pitchFamily="2" charset="-78"/>
              </a:rPr>
              <a:t>التردد الطبيعي للإهتزازات العرضية الناتجة عن حمل مركز على كمرة بسيطة </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76875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Rectangle 2"/>
              <p:cNvSpPr/>
              <p:nvPr/>
            </p:nvSpPr>
            <p:spPr>
              <a:xfrm>
                <a:off x="1691680" y="4797152"/>
                <a:ext cx="6480719" cy="1716945"/>
              </a:xfrm>
              <a:prstGeom prst="rect">
                <a:avLst/>
              </a:prstGeom>
            </p:spPr>
            <p:txBody>
              <a:bodyPr wrap="square">
                <a:spAutoFit/>
              </a:bodyPr>
              <a:lstStyle/>
              <a:p>
                <a:pPr marL="450215" algn="just">
                  <a:lnSpc>
                    <a:spcPct val="130000"/>
                  </a:lnSpc>
                </a:pPr>
                <a:r>
                  <a:rPr lang="ar-EG" sz="2800" dirty="0">
                    <a:latin typeface="Cambria Math"/>
                    <a:ea typeface="Calibri"/>
                    <a:cs typeface="Sakkal Majalla"/>
                  </a:rPr>
                  <a:t>التردد الطبيعي للإهتزاز العرضي الحر  يحسب كما يلي:</a:t>
                </a:r>
                <a:endParaRPr lang="en-US" sz="2800" dirty="0">
                  <a:effectLst/>
                  <a:latin typeface="Cambria Math"/>
                  <a:ea typeface="Calibri"/>
                  <a:cs typeface="Sakkal Majalla"/>
                </a:endParaRPr>
              </a:p>
              <a:p>
                <a:pPr marL="450215" algn="just">
                  <a:lnSpc>
                    <a:spcPct val="115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𝑓</m:t>
                          </m:r>
                        </m:e>
                        <m:sub>
                          <m:r>
                            <a:rPr lang="en-US" sz="2800" i="1">
                              <a:effectLst/>
                              <a:latin typeface="Cambria Math"/>
                              <a:ea typeface="Calibri"/>
                              <a:cs typeface="Sakkal Majalla"/>
                            </a:rPr>
                            <m:t>𝑛</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1</m:t>
                          </m:r>
                        </m:num>
                        <m:den>
                          <m:r>
                            <a:rPr lang="en-US" sz="2800" i="1">
                              <a:effectLst/>
                              <a:latin typeface="Cambria Math"/>
                              <a:ea typeface="Calibri"/>
                              <a:cs typeface="Sakkal Majalla"/>
                            </a:rPr>
                            <m:t>2</m:t>
                          </m:r>
                          <m:r>
                            <a:rPr lang="en-US" sz="2800" i="1">
                              <a:effectLst/>
                              <a:latin typeface="Cambria Math"/>
                              <a:ea typeface="Calibri"/>
                              <a:cs typeface="Sakkal Majalla"/>
                            </a:rPr>
                            <m:t>𝜋</m:t>
                          </m:r>
                        </m:den>
                      </m:f>
                      <m:r>
                        <a:rPr lang="en-US" sz="2800" i="1">
                          <a:effectLst/>
                          <a:latin typeface="Cambria Math"/>
                          <a:ea typeface="Calibri"/>
                          <a:cs typeface="Sakkal Majalla"/>
                        </a:rPr>
                        <m:t>×</m:t>
                      </m:r>
                      <m:rad>
                        <m:radPr>
                          <m:degHide m:val="on"/>
                          <m:ctrlPr>
                            <a:rPr lang="en-US" sz="2800" i="1">
                              <a:effectLst/>
                              <a:latin typeface="Cambria Math"/>
                              <a:ea typeface="Calibri"/>
                              <a:cs typeface="Sakkal Majalla"/>
                            </a:rPr>
                          </m:ctrlPr>
                        </m:radPr>
                        <m:deg/>
                        <m:e>
                          <m:f>
                            <m:fPr>
                              <m:ctrlPr>
                                <a:rPr lang="en-US" sz="2800" i="1">
                                  <a:effectLst/>
                                  <a:latin typeface="Cambria Math"/>
                                  <a:ea typeface="Calibri"/>
                                  <a:cs typeface="Sakkal Majalla"/>
                                </a:rPr>
                              </m:ctrlPr>
                            </m:fPr>
                            <m:num>
                              <m:r>
                                <a:rPr lang="en-US" sz="2800" i="1">
                                  <a:effectLst/>
                                  <a:latin typeface="Cambria Math"/>
                                  <a:ea typeface="Calibri"/>
                                  <a:cs typeface="Sakkal Majalla"/>
                                </a:rPr>
                                <m:t>𝑔</m:t>
                              </m:r>
                            </m:num>
                            <m:den>
                              <m:r>
                                <a:rPr lang="en-US" sz="2800" i="1">
                                  <a:effectLst/>
                                  <a:latin typeface="Cambria Math"/>
                                  <a:ea typeface="Calibri"/>
                                  <a:cs typeface="Sakkal Majalla"/>
                                </a:rPr>
                                <m:t>𝛿</m:t>
                              </m:r>
                            </m:den>
                          </m:f>
                        </m:e>
                      </m:rad>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4985</m:t>
                          </m:r>
                        </m:num>
                        <m:den>
                          <m:rad>
                            <m:radPr>
                              <m:degHide m:val="on"/>
                              <m:ctrlPr>
                                <a:rPr lang="en-US" sz="2800" i="1">
                                  <a:effectLst/>
                                  <a:latin typeface="Cambria Math"/>
                                  <a:ea typeface="Calibri"/>
                                  <a:cs typeface="Sakkal Majalla"/>
                                </a:rPr>
                              </m:ctrlPr>
                            </m:radPr>
                            <m:deg/>
                            <m:e>
                              <m:r>
                                <a:rPr lang="en-US" sz="2800" i="1">
                                  <a:effectLst/>
                                  <a:latin typeface="Cambria Math"/>
                                  <a:ea typeface="Calibri"/>
                                  <a:cs typeface="Sakkal Majalla"/>
                                </a:rPr>
                                <m:t>𝛿</m:t>
                              </m:r>
                            </m:e>
                          </m:rad>
                        </m:den>
                      </m:f>
                      <m:r>
                        <a:rPr lang="en-US" sz="2800" i="1">
                          <a:effectLst/>
                          <a:latin typeface="Cambria Math"/>
                          <a:ea typeface="Calibri"/>
                          <a:cs typeface="Sakkal Majalla"/>
                        </a:rPr>
                        <m:t> </m:t>
                      </m:r>
                      <m:r>
                        <a:rPr lang="en-US" sz="2800" i="1">
                          <a:effectLst/>
                          <a:latin typeface="Cambria Math"/>
                          <a:ea typeface="Calibri"/>
                          <a:cs typeface="Sakkal Majalla"/>
                        </a:rPr>
                        <m:t>𝐻𝑧</m:t>
                      </m:r>
                    </m:oMath>
                  </m:oMathPara>
                </a14:m>
                <a:endParaRPr lang="en-US" sz="28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691680" y="4797152"/>
                <a:ext cx="6480719" cy="1716945"/>
              </a:xfrm>
              <a:prstGeom prst="rect">
                <a:avLst/>
              </a:prstGeom>
              <a:blipFill rotWithShape="1">
                <a:blip r:embed="rId3"/>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2585298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8064896" cy="648072"/>
          </a:xfrm>
        </p:spPr>
        <p:txBody>
          <a:bodyPr>
            <a:noAutofit/>
          </a:bodyPr>
          <a:lstStyle/>
          <a:p>
            <a:pPr marL="182880" algn="ctr"/>
            <a:r>
              <a:rPr lang="ar-EG" sz="2800" b="1" dirty="0">
                <a:solidFill>
                  <a:schemeClr val="tx1"/>
                </a:solidFill>
                <a:effectLst>
                  <a:outerShdw blurRad="38100" dist="38100" dir="2700000" algn="tl">
                    <a:srgbClr val="000000">
                      <a:alpha val="43137"/>
                    </a:srgbClr>
                  </a:outerShdw>
                </a:effectLst>
                <a:cs typeface="Simple Bold Jut Out" pitchFamily="2" charset="-78"/>
              </a:rPr>
              <a:t>التردد الطبيعي للإهتزازات العرضية لعمود مرتكز من كلتا نهايته وعليه حملا موزعا بإنتظام</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5" r="5297"/>
          <a:stretch/>
        </p:blipFill>
        <p:spPr bwMode="auto">
          <a:xfrm>
            <a:off x="1331640" y="836712"/>
            <a:ext cx="705678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6" y="5157192"/>
            <a:ext cx="5184576" cy="369332"/>
          </a:xfrm>
          <a:prstGeom prst="rect">
            <a:avLst/>
          </a:prstGeom>
          <a:solidFill>
            <a:schemeClr val="bg1"/>
          </a:solidFill>
        </p:spPr>
        <p:txBody>
          <a:bodyPr wrap="square" rtlCol="1">
            <a:spAutoFit/>
          </a:bodyPr>
          <a:lstStyle/>
          <a:p>
            <a:endParaRPr lang="ar-EG" dirty="0"/>
          </a:p>
        </p:txBody>
      </p:sp>
    </p:spTree>
    <p:extLst>
      <p:ext uri="{BB962C8B-B14F-4D97-AF65-F5344CB8AC3E}">
        <p14:creationId xmlns:p14="http://schemas.microsoft.com/office/powerpoint/2010/main" val="708325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300"/>
          <a:stretch/>
        </p:blipFill>
        <p:spPr bwMode="auto">
          <a:xfrm>
            <a:off x="1331640" y="692697"/>
            <a:ext cx="715721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624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769" y="404664"/>
            <a:ext cx="7124328" cy="1224136"/>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cs typeface="Simple Bold Jut Out" pitchFamily="2" charset="-78"/>
              </a:rPr>
              <a:t>التردد الطبيعي للإهتزازات الحرة العرضية لعمود مثبت من كلتا نهايته ويحمل حملا موزعا بإنتظام</a:t>
            </a:r>
            <a:endParaRPr lang="ar-EG" sz="36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16" y="2420888"/>
            <a:ext cx="606275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050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38" r="15141"/>
          <a:stretch/>
        </p:blipFill>
        <p:spPr bwMode="auto">
          <a:xfrm>
            <a:off x="1109161" y="476672"/>
            <a:ext cx="777686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957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60648"/>
            <a:ext cx="7124328" cy="1296144"/>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cs typeface="Simple Bold Jut Out" pitchFamily="2" charset="-78"/>
              </a:rPr>
              <a:t>التردد الطبيعي للإهتزازات العرضية لعمود مرتكز ومعرض لعدد من الأحمال المركزة</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12"/>
          <a:stretch/>
        </p:blipFill>
        <p:spPr bwMode="auto">
          <a:xfrm>
            <a:off x="1115616" y="1556792"/>
            <a:ext cx="7632847"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48264" y="1628800"/>
            <a:ext cx="576064" cy="369332"/>
          </a:xfrm>
          <a:prstGeom prst="rect">
            <a:avLst/>
          </a:prstGeom>
          <a:solidFill>
            <a:schemeClr val="bg1"/>
          </a:solidFill>
        </p:spPr>
        <p:txBody>
          <a:bodyPr wrap="square" rtlCol="1">
            <a:spAutoFit/>
          </a:bodyPr>
          <a:lstStyle/>
          <a:p>
            <a:endParaRPr lang="ar-EG" dirty="0"/>
          </a:p>
        </p:txBody>
      </p:sp>
    </p:spTree>
    <p:extLst>
      <p:ext uri="{BB962C8B-B14F-4D97-AF65-F5344CB8AC3E}">
        <p14:creationId xmlns:p14="http://schemas.microsoft.com/office/powerpoint/2010/main" val="1978224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34" r="5587"/>
          <a:stretch/>
        </p:blipFill>
        <p:spPr bwMode="auto">
          <a:xfrm>
            <a:off x="1259632" y="548680"/>
            <a:ext cx="7473583"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194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04664"/>
            <a:ext cx="7124328" cy="1008112"/>
          </a:xfrm>
        </p:spPr>
        <p:txBody>
          <a:bodyPr>
            <a:noAutofit/>
          </a:bodyPr>
          <a:lstStyle/>
          <a:p>
            <a:pPr marL="182880" algn="ctr">
              <a:lnSpc>
                <a:spcPct val="130000"/>
              </a:lnSpc>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مفهوم الحركة الإهتزازية</a:t>
            </a:r>
            <a:endParaRPr lang="en-US" sz="48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p:nvPr/>
        </p:nvSpPr>
        <p:spPr>
          <a:xfrm>
            <a:off x="1162396" y="1268760"/>
            <a:ext cx="7632848" cy="5016758"/>
          </a:xfrm>
          <a:prstGeom prst="rect">
            <a:avLst/>
          </a:prstGeom>
        </p:spPr>
        <p:txBody>
          <a:bodyPr wrap="square">
            <a:spAutoFit/>
          </a:bodyPr>
          <a:lstStyle/>
          <a:p>
            <a:pPr algn="just">
              <a:lnSpc>
                <a:spcPct val="200000"/>
              </a:lnSpc>
            </a:pPr>
            <a:r>
              <a:rPr lang="ar-EG" sz="3200" b="1" dirty="0">
                <a:latin typeface="Sakkal Majalla" panose="02000000000000000000" pitchFamily="2" charset="-78"/>
                <a:ea typeface="Calibri"/>
                <a:cs typeface="Sakkal Majalla" panose="02000000000000000000" pitchFamily="2" charset="-78"/>
              </a:rPr>
              <a:t>ترجع الحركة الإهتزازية إلى أنه عندما يتم إزاحة الجسم فإن القوة الداخلية </a:t>
            </a:r>
            <a:r>
              <a:rPr lang="en-US" sz="3200" b="1" dirty="0">
                <a:latin typeface="Sakkal Majalla" panose="02000000000000000000" pitchFamily="2" charset="-78"/>
                <a:ea typeface="Calibri"/>
                <a:cs typeface="Sakkal Majalla" panose="02000000000000000000" pitchFamily="2" charset="-78"/>
              </a:rPr>
              <a:t>Internal forces </a:t>
            </a:r>
            <a:r>
              <a:rPr lang="ar-EG" sz="3200" b="1" dirty="0" smtClean="0">
                <a:latin typeface="Sakkal Majalla" panose="02000000000000000000" pitchFamily="2" charset="-78"/>
                <a:ea typeface="Calibri"/>
                <a:cs typeface="Sakkal Majalla" panose="02000000000000000000" pitchFamily="2" charset="-78"/>
              </a:rPr>
              <a:t> والتي </a:t>
            </a:r>
            <a:r>
              <a:rPr lang="ar-EG" sz="3200" b="1" dirty="0">
                <a:latin typeface="Sakkal Majalla" panose="02000000000000000000" pitchFamily="2" charset="-78"/>
                <a:ea typeface="Calibri"/>
                <a:cs typeface="Sakkal Majalla" panose="02000000000000000000" pitchFamily="2" charset="-78"/>
              </a:rPr>
              <a:t>تكون على صورة طاقة إنفعال سوف تؤثر على الجسم بينما عندما يتم تحرير الجسم من تأثير القوة الخارجية فإن القوى الداخلية سوف تعيد الجسم إلى الموضع </a:t>
            </a:r>
            <a:r>
              <a:rPr lang="ar-EG" sz="3200" b="1" dirty="0" smtClean="0">
                <a:latin typeface="Sakkal Majalla" panose="02000000000000000000" pitchFamily="2" charset="-78"/>
                <a:ea typeface="Calibri"/>
                <a:cs typeface="Sakkal Majalla" panose="02000000000000000000" pitchFamily="2" charset="-78"/>
              </a:rPr>
              <a:t>المتوسط.</a:t>
            </a:r>
            <a:endParaRPr lang="ar-EG"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84059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043608" y="332656"/>
                <a:ext cx="7704856" cy="4013406"/>
              </a:xfrm>
              <a:prstGeom prst="rect">
                <a:avLst/>
              </a:prstGeom>
            </p:spPr>
            <p:txBody>
              <a:bodyPr wrap="square">
                <a:spAutoFit/>
              </a:bodyPr>
              <a:lstStyle/>
              <a:p>
                <a:pPr marL="431800">
                  <a:lnSpc>
                    <a:spcPct val="130000"/>
                  </a:lnSpc>
                </a:pPr>
                <a:r>
                  <a:rPr lang="ar-EG" sz="2800" dirty="0">
                    <a:latin typeface="Cambria Math"/>
                    <a:ea typeface="Calibri"/>
                    <a:cs typeface="Sakkal Majalla"/>
                  </a:rPr>
                  <a:t>الشكل التالي </a:t>
                </a:r>
                <a:r>
                  <a:rPr lang="ar-EG" sz="2800" dirty="0" smtClean="0">
                    <a:effectLst/>
                    <a:latin typeface="Cambria Math"/>
                    <a:ea typeface="Calibri"/>
                    <a:cs typeface="Sakkal Majalla"/>
                  </a:rPr>
                  <a:t>يوضح </a:t>
                </a:r>
                <a:r>
                  <a:rPr lang="ar-EG" sz="2800" dirty="0">
                    <a:effectLst/>
                    <a:latin typeface="Cambria Math"/>
                    <a:ea typeface="Calibri"/>
                    <a:cs typeface="Sakkal Majalla"/>
                  </a:rPr>
                  <a:t>عمودا </a:t>
                </a:r>
                <a:r>
                  <a:rPr lang="en-US" sz="2800" dirty="0">
                    <a:effectLst/>
                    <a:latin typeface="Cambria Math"/>
                    <a:ea typeface="Calibri"/>
                    <a:cs typeface="Sakkal Majalla"/>
                  </a:rPr>
                  <a:t>AB</a:t>
                </a:r>
                <a:r>
                  <a:rPr lang="en-US" sz="2800" dirty="0">
                    <a:effectLst/>
                    <a:latin typeface="Sakkal Majalla"/>
                    <a:ea typeface="Calibri"/>
                    <a:cs typeface="Sakkal Majalla"/>
                  </a:rPr>
                  <a:t>  </a:t>
                </a:r>
                <a:r>
                  <a:rPr lang="ar-EG" sz="2800" dirty="0">
                    <a:effectLst/>
                    <a:latin typeface="Cambria Math"/>
                    <a:ea typeface="Calibri"/>
                    <a:cs typeface="Sakkal Majalla"/>
                  </a:rPr>
                  <a:t>طوله </a:t>
                </a:r>
                <a14:m>
                  <m:oMath xmlns:m="http://schemas.openxmlformats.org/officeDocument/2006/math">
                    <m:r>
                      <a:rPr lang="en-US" sz="2800" i="1">
                        <a:effectLst/>
                        <a:latin typeface="Cambria Math"/>
                        <a:ea typeface="Calibri"/>
                        <a:cs typeface="Sakkal Majalla"/>
                      </a:rPr>
                      <m:t>𝑙</m:t>
                    </m:r>
                  </m:oMath>
                </a14:m>
                <a:r>
                  <a:rPr lang="ar-EG" sz="2800" dirty="0">
                    <a:effectLst/>
                    <a:latin typeface="Cambria Math"/>
                    <a:ea typeface="Calibri"/>
                    <a:cs typeface="Sakkal Majalla"/>
                  </a:rPr>
                  <a:t> ومعرضا لعدد من الأحمال المركزة ومعرض أيضا إلى حمل موزع بإنتظام لوحدة الطول للعمود </a:t>
                </a:r>
                <a:r>
                  <a:rPr lang="en-US" sz="2800" dirty="0">
                    <a:effectLst/>
                    <a:latin typeface="Cambria Math"/>
                    <a:ea typeface="Calibri"/>
                    <a:cs typeface="Sakkal Majalla"/>
                  </a:rPr>
                  <a:t>(w)</a:t>
                </a:r>
                <a:r>
                  <a:rPr lang="ar-EG" sz="2800" dirty="0">
                    <a:effectLst/>
                    <a:latin typeface="Cambria Math"/>
                    <a:ea typeface="Calibri"/>
                    <a:cs typeface="Sakkal Majalla"/>
                  </a:rPr>
                  <a:t> بحيث:</a:t>
                </a:r>
                <a:endParaRPr lang="en-US" sz="2800" dirty="0">
                  <a:effectLst/>
                  <a:latin typeface="Cambria Math"/>
                  <a:ea typeface="Calibri"/>
                  <a:cs typeface="Sakkal Majalla"/>
                </a:endParaRPr>
              </a:p>
              <a:p>
                <a:pPr marL="1148080" indent="-17780">
                  <a:lnSpc>
                    <a:spcPct val="130000"/>
                  </a:lnSpc>
                </a:pPr>
                <a14:m>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1</m:t>
                        </m:r>
                      </m:sub>
                    </m:sSub>
                  </m:oMath>
                </a14:m>
                <a:r>
                  <a:rPr lang="ar-EG" sz="2800" dirty="0">
                    <a:effectLst/>
                    <a:latin typeface="Cambria Math"/>
                    <a:ea typeface="Calibri"/>
                    <a:cs typeface="Sakkal Majalla"/>
                  </a:rPr>
                  <a:t> = الإنحراف الإستاتيكي الناتج عن الحمل </a:t>
                </a:r>
                <a:r>
                  <a:rPr lang="en-US" sz="2800" dirty="0">
                    <a:effectLst/>
                    <a:latin typeface="Cambria Math"/>
                    <a:ea typeface="Calibri"/>
                    <a:cs typeface="Sakkal Majalla"/>
                  </a:rPr>
                  <a:t>(W</a:t>
                </a:r>
                <a:r>
                  <a:rPr lang="en-US" sz="2800" baseline="-25000" dirty="0">
                    <a:effectLst/>
                    <a:latin typeface="Cambria Math"/>
                    <a:ea typeface="Calibri"/>
                    <a:cs typeface="Sakkal Majalla"/>
                  </a:rPr>
                  <a:t>1</a:t>
                </a:r>
                <a:r>
                  <a:rPr lang="en-US" sz="2800" dirty="0">
                    <a:effectLst/>
                    <a:latin typeface="Cambria Math"/>
                    <a:ea typeface="Calibri"/>
                    <a:cs typeface="Sakkal Majalla"/>
                  </a:rPr>
                  <a:t>)</a:t>
                </a:r>
              </a:p>
              <a:p>
                <a:pPr marL="1148080" indent="-17780">
                  <a:lnSpc>
                    <a:spcPct val="130000"/>
                  </a:lnSpc>
                </a:pPr>
                <a14:m>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2</m:t>
                        </m:r>
                      </m:sub>
                    </m:sSub>
                  </m:oMath>
                </a14:m>
                <a:r>
                  <a:rPr lang="ar-EG" sz="2800" dirty="0">
                    <a:effectLst/>
                    <a:latin typeface="Cambria Math"/>
                    <a:ea typeface="Calibri"/>
                    <a:cs typeface="Sakkal Majalla"/>
                  </a:rPr>
                  <a:t> = الإنحراف الإستاتيكي الناتج عن الحمل </a:t>
                </a:r>
                <a:r>
                  <a:rPr lang="en-US" sz="2800" dirty="0">
                    <a:effectLst/>
                    <a:latin typeface="Cambria Math"/>
                    <a:ea typeface="Calibri"/>
                    <a:cs typeface="Sakkal Majalla"/>
                  </a:rPr>
                  <a:t>(W</a:t>
                </a:r>
                <a:r>
                  <a:rPr lang="en-US" sz="2800" baseline="-25000" dirty="0">
                    <a:effectLst/>
                    <a:latin typeface="Cambria Math"/>
                    <a:ea typeface="Calibri"/>
                    <a:cs typeface="Sakkal Majalla"/>
                  </a:rPr>
                  <a:t>2</a:t>
                </a:r>
                <a:r>
                  <a:rPr lang="en-US" sz="2800" dirty="0" smtClean="0">
                    <a:effectLst/>
                    <a:latin typeface="Cambria Math"/>
                    <a:ea typeface="Calibri"/>
                    <a:cs typeface="Sakkal Majalla"/>
                  </a:rPr>
                  <a:t>)</a:t>
                </a:r>
                <a:endParaRPr lang="ar-EG" sz="2800" dirty="0" smtClean="0">
                  <a:effectLst/>
                  <a:latin typeface="Cambria Math"/>
                  <a:ea typeface="Calibri"/>
                  <a:cs typeface="Sakkal Majalla"/>
                </a:endParaRPr>
              </a:p>
              <a:p>
                <a:pPr marL="1166813" lvl="3">
                  <a:lnSpc>
                    <a:spcPct val="130000"/>
                  </a:lnSpc>
                </a:pPr>
                <a14:m>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3</m:t>
                        </m:r>
                      </m:sub>
                    </m:sSub>
                  </m:oMath>
                </a14:m>
                <a:r>
                  <a:rPr lang="ar-EG" sz="2800" dirty="0">
                    <a:effectLst/>
                    <a:latin typeface="Cambria Math"/>
                    <a:ea typeface="Calibri"/>
                    <a:cs typeface="Sakkal Majalla"/>
                  </a:rPr>
                  <a:t> = الإنحراف الإستاتيكي الناتج عن الحمل </a:t>
                </a:r>
                <a:r>
                  <a:rPr lang="en-US" sz="2800" dirty="0">
                    <a:effectLst/>
                    <a:latin typeface="Cambria Math"/>
                    <a:ea typeface="Calibri"/>
                    <a:cs typeface="Sakkal Majalla"/>
                  </a:rPr>
                  <a:t>(W</a:t>
                </a:r>
                <a:r>
                  <a:rPr lang="en-US" sz="2800" baseline="-25000" dirty="0">
                    <a:effectLst/>
                    <a:latin typeface="Cambria Math"/>
                    <a:ea typeface="Calibri"/>
                    <a:cs typeface="Sakkal Majalla"/>
                  </a:rPr>
                  <a:t>3</a:t>
                </a:r>
                <a:r>
                  <a:rPr lang="en-US" sz="2800" dirty="0">
                    <a:effectLst/>
                    <a:latin typeface="Cambria Math"/>
                    <a:ea typeface="Calibri"/>
                    <a:cs typeface="Sakkal Majalla"/>
                  </a:rPr>
                  <a:t>)</a:t>
                </a:r>
              </a:p>
              <a:p>
                <a:pPr marL="1148080" indent="-17780" algn="r">
                  <a:lnSpc>
                    <a:spcPct val="130000"/>
                  </a:lnSpc>
                </a:pPr>
                <a:r>
                  <a:rPr lang="ar-EG" sz="2800" dirty="0" smtClean="0">
                    <a:effectLst/>
                    <a:latin typeface="Cambria Math"/>
                    <a:ea typeface="Calibri"/>
                    <a:cs typeface="Sakkal Majalla"/>
                  </a:rPr>
                  <a:t>		 = </a:t>
                </a:r>
                <a:r>
                  <a:rPr lang="ar-EG" sz="2800" dirty="0">
                    <a:effectLst/>
                    <a:latin typeface="Cambria Math"/>
                    <a:ea typeface="Calibri"/>
                    <a:cs typeface="Sakkal Majalla"/>
                  </a:rPr>
                  <a:t>الإنحراف الإستاتيكي الناتج عن الحمل الموزع بإنتظام.</a:t>
                </a:r>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1043608" y="332656"/>
                <a:ext cx="7704856" cy="4013406"/>
              </a:xfrm>
              <a:prstGeom prst="rect">
                <a:avLst/>
              </a:prstGeom>
              <a:blipFill rotWithShape="1">
                <a:blip r:embed="rId3"/>
                <a:stretch>
                  <a:fillRect t="-456" b="-3191"/>
                </a:stretch>
              </a:blipFill>
            </p:spPr>
            <p:txBody>
              <a:bodyPr/>
              <a:lstStyle/>
              <a:p>
                <a:r>
                  <a:rPr lang="ar-EG">
                    <a:noFill/>
                  </a:rPr>
                  <a:t> </a:t>
                </a:r>
              </a:p>
            </p:txBody>
          </p:sp>
        </mc:Fallback>
      </mc:AlternateContent>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789040"/>
            <a:ext cx="2921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346062"/>
            <a:ext cx="4968552" cy="203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2868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971600" y="692696"/>
                <a:ext cx="7776864" cy="4374916"/>
              </a:xfrm>
              <a:prstGeom prst="rect">
                <a:avLst/>
              </a:prstGeom>
            </p:spPr>
            <p:txBody>
              <a:bodyPr wrap="square">
                <a:spAutoFit/>
              </a:bodyPr>
              <a:lstStyle/>
              <a:p>
                <a:pPr indent="95250" algn="just">
                  <a:lnSpc>
                    <a:spcPct val="150000"/>
                  </a:lnSpc>
                </a:pPr>
                <a:r>
                  <a:rPr lang="ar-EG" sz="2800" dirty="0">
                    <a:latin typeface="Cambria Math"/>
                    <a:ea typeface="Calibri"/>
                    <a:cs typeface="Sakkal Majalla"/>
                  </a:rPr>
                  <a:t>بإستخدام معادلة </a:t>
                </a:r>
                <a:r>
                  <a:rPr lang="en-US" sz="2800" i="1" dirty="0">
                    <a:effectLst/>
                    <a:latin typeface="Cambria Math"/>
                    <a:ea typeface="Calibri"/>
                    <a:cs typeface="Sakkal Majalla"/>
                  </a:rPr>
                  <a:t>Dunkerley's</a:t>
                </a:r>
                <a:r>
                  <a:rPr lang="en-US" sz="2800" dirty="0">
                    <a:effectLst/>
                    <a:latin typeface="Sakkal Majalla"/>
                    <a:ea typeface="Calibri"/>
                    <a:cs typeface="Sakkal Majalla"/>
                  </a:rPr>
                  <a:t> </a:t>
                </a:r>
                <a:r>
                  <a:rPr lang="ar-EG" sz="2800" dirty="0">
                    <a:effectLst/>
                    <a:latin typeface="Cambria Math"/>
                    <a:ea typeface="Calibri"/>
                    <a:cs typeface="Sakkal Majalla"/>
                  </a:rPr>
                  <a:t>فإن التردد الطبيعي لكل النظام يعبر عنه رياضيا كما يلي:</a:t>
                </a:r>
                <a:endParaRPr lang="en-US" sz="2800" dirty="0">
                  <a:effectLst/>
                  <a:latin typeface="Cambria Math"/>
                  <a:ea typeface="Calibri"/>
                  <a:cs typeface="Sakkal Majalla"/>
                </a:endParaRPr>
              </a:p>
              <a:p>
                <a:pPr marL="1148080" indent="-17780">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a:ea typeface="Calibri"/>
                              <a:cs typeface="Sakkal Majalla"/>
                            </a:rPr>
                          </m:ctrlPr>
                        </m:fPr>
                        <m:num>
                          <m:r>
                            <a:rPr lang="en-US" sz="2000" i="1">
                              <a:effectLst/>
                              <a:latin typeface="Cambria Math"/>
                              <a:ea typeface="Calibri"/>
                              <a:cs typeface="Sakkal Majalla"/>
                            </a:rPr>
                            <m:t>1</m:t>
                          </m:r>
                        </m:num>
                        <m:den>
                          <m:sSup>
                            <m:sSupPr>
                              <m:ctrlPr>
                                <a:rPr lang="en-US" sz="2000" i="1">
                                  <a:effectLst/>
                                  <a:latin typeface="Cambria Math"/>
                                  <a:ea typeface="Calibri"/>
                                  <a:cs typeface="Sakkal Majalla"/>
                                </a:rPr>
                              </m:ctrlPr>
                            </m:sSupPr>
                            <m:e>
                              <m:d>
                                <m:dPr>
                                  <m:ctrlPr>
                                    <a:rPr lang="en-US" sz="2000" i="1">
                                      <a:effectLst/>
                                      <a:latin typeface="Cambria Math"/>
                                      <a:ea typeface="Calibri"/>
                                      <a:cs typeface="Sakkal Majalla"/>
                                    </a:rPr>
                                  </m:ctrlPr>
                                </m:dPr>
                                <m:e>
                                  <m:sSub>
                                    <m:sSubPr>
                                      <m:ctrlPr>
                                        <a:rPr lang="en-US" sz="2000" i="1">
                                          <a:effectLst/>
                                          <a:latin typeface="Cambria Math"/>
                                          <a:ea typeface="Calibri"/>
                                          <a:cs typeface="Sakkal Majalla"/>
                                        </a:rPr>
                                      </m:ctrlPr>
                                    </m:sSubPr>
                                    <m:e>
                                      <m:r>
                                        <a:rPr lang="en-US" sz="2000" i="1">
                                          <a:effectLst/>
                                          <a:latin typeface="Cambria Math"/>
                                          <a:ea typeface="Calibri"/>
                                          <a:cs typeface="Sakkal Majalla"/>
                                        </a:rPr>
                                        <m:t>𝑓</m:t>
                                      </m:r>
                                    </m:e>
                                    <m:sub>
                                      <m:r>
                                        <a:rPr lang="en-US" sz="2000" i="1">
                                          <a:effectLst/>
                                          <a:latin typeface="Cambria Math"/>
                                          <a:ea typeface="Calibri"/>
                                          <a:cs typeface="Sakkal Majalla"/>
                                        </a:rPr>
                                        <m:t>𝑛</m:t>
                                      </m:r>
                                    </m:sub>
                                  </m:sSub>
                                </m:e>
                              </m:d>
                            </m:e>
                            <m:sup>
                              <m:r>
                                <a:rPr lang="en-US" sz="2000" i="1">
                                  <a:effectLst/>
                                  <a:latin typeface="Cambria Math"/>
                                  <a:ea typeface="Calibri"/>
                                  <a:cs typeface="Sakkal Majalla"/>
                                </a:rPr>
                                <m:t>2</m:t>
                              </m:r>
                            </m:sup>
                          </m:sSup>
                        </m:den>
                      </m:f>
                      <m:r>
                        <a:rPr lang="en-US" sz="2000" i="1">
                          <a:effectLst/>
                          <a:latin typeface="Cambria Math"/>
                          <a:ea typeface="Calibri"/>
                          <a:cs typeface="Sakkal Majalla"/>
                        </a:rPr>
                        <m:t>=</m:t>
                      </m:r>
                      <m:f>
                        <m:fPr>
                          <m:ctrlPr>
                            <a:rPr lang="en-US" sz="2000" i="1">
                              <a:effectLst/>
                              <a:latin typeface="Cambria Math"/>
                              <a:ea typeface="Calibri"/>
                              <a:cs typeface="Sakkal Majalla"/>
                            </a:rPr>
                          </m:ctrlPr>
                        </m:fPr>
                        <m:num>
                          <m:sSub>
                            <m:sSubPr>
                              <m:ctrlPr>
                                <a:rPr lang="en-US" sz="2000" i="1">
                                  <a:effectLst/>
                                  <a:latin typeface="Cambria Math"/>
                                  <a:ea typeface="Calibri"/>
                                  <a:cs typeface="Sakkal Majalla"/>
                                </a:rPr>
                              </m:ctrlPr>
                            </m:sSubPr>
                            <m:e>
                              <m:r>
                                <a:rPr lang="en-US" sz="2000" i="1">
                                  <a:effectLst/>
                                  <a:latin typeface="Cambria Math"/>
                                  <a:ea typeface="Calibri"/>
                                  <a:cs typeface="Sakkal Majalla"/>
                                </a:rPr>
                                <m:t>𝛿</m:t>
                              </m:r>
                            </m:e>
                            <m:sub>
                              <m:r>
                                <a:rPr lang="en-US" sz="2000" i="1">
                                  <a:effectLst/>
                                  <a:latin typeface="Cambria Math"/>
                                  <a:ea typeface="Calibri"/>
                                  <a:cs typeface="Sakkal Majalla"/>
                                </a:rPr>
                                <m:t>1</m:t>
                              </m:r>
                            </m:sub>
                          </m:sSub>
                        </m:num>
                        <m:den>
                          <m:sSup>
                            <m:sSupPr>
                              <m:ctrlPr>
                                <a:rPr lang="en-US" sz="2000" i="1">
                                  <a:effectLst/>
                                  <a:latin typeface="Cambria Math"/>
                                  <a:ea typeface="Calibri"/>
                                  <a:cs typeface="Sakkal Majalla"/>
                                </a:rPr>
                              </m:ctrlPr>
                            </m:sSupPr>
                            <m:e>
                              <m:d>
                                <m:dPr>
                                  <m:ctrlPr>
                                    <a:rPr lang="en-US" sz="2000" i="1">
                                      <a:effectLst/>
                                      <a:latin typeface="Cambria Math"/>
                                      <a:ea typeface="Calibri"/>
                                      <a:cs typeface="Sakkal Majalla"/>
                                    </a:rPr>
                                  </m:ctrlPr>
                                </m:dPr>
                                <m:e>
                                  <m:r>
                                    <a:rPr lang="en-US" sz="2000" i="1">
                                      <a:effectLst/>
                                      <a:latin typeface="Cambria Math"/>
                                      <a:ea typeface="Calibri"/>
                                      <a:cs typeface="Sakkal Majalla"/>
                                    </a:rPr>
                                    <m:t>0</m:t>
                                  </m:r>
                                  <m:r>
                                    <a:rPr lang="en-US" sz="2000" i="1">
                                      <a:effectLst/>
                                      <a:latin typeface="Cambria Math"/>
                                      <a:ea typeface="Calibri"/>
                                      <a:cs typeface="Sakkal Majalla"/>
                                    </a:rPr>
                                    <m:t>.</m:t>
                                  </m:r>
                                  <m:r>
                                    <a:rPr lang="en-US" sz="2000" i="1">
                                      <a:effectLst/>
                                      <a:latin typeface="Cambria Math"/>
                                      <a:ea typeface="Calibri"/>
                                      <a:cs typeface="Sakkal Majalla"/>
                                    </a:rPr>
                                    <m:t>4985</m:t>
                                  </m:r>
                                </m:e>
                              </m:d>
                            </m:e>
                            <m:sup>
                              <m:r>
                                <a:rPr lang="en-US" sz="2000" i="1">
                                  <a:effectLst/>
                                  <a:latin typeface="Cambria Math"/>
                                  <a:ea typeface="Calibri"/>
                                  <a:cs typeface="Sakkal Majalla"/>
                                </a:rPr>
                                <m:t>2</m:t>
                              </m:r>
                            </m:sup>
                          </m:sSup>
                        </m:den>
                      </m:f>
                      <m:r>
                        <a:rPr lang="en-US" sz="2000" i="1">
                          <a:effectLst/>
                          <a:latin typeface="Cambria Math"/>
                          <a:ea typeface="Calibri"/>
                          <a:cs typeface="Sakkal Majalla"/>
                        </a:rPr>
                        <m:t>+</m:t>
                      </m:r>
                      <m:f>
                        <m:fPr>
                          <m:ctrlPr>
                            <a:rPr lang="en-US" sz="2000" i="1">
                              <a:effectLst/>
                              <a:latin typeface="Cambria Math"/>
                              <a:ea typeface="Calibri"/>
                              <a:cs typeface="Sakkal Majalla"/>
                            </a:rPr>
                          </m:ctrlPr>
                        </m:fPr>
                        <m:num>
                          <m:sSub>
                            <m:sSubPr>
                              <m:ctrlPr>
                                <a:rPr lang="en-US" sz="2000" i="1">
                                  <a:effectLst/>
                                  <a:latin typeface="Cambria Math"/>
                                  <a:ea typeface="Calibri"/>
                                  <a:cs typeface="Sakkal Majalla"/>
                                </a:rPr>
                              </m:ctrlPr>
                            </m:sSubPr>
                            <m:e>
                              <m:r>
                                <a:rPr lang="en-US" sz="2000" i="1">
                                  <a:effectLst/>
                                  <a:latin typeface="Cambria Math"/>
                                  <a:ea typeface="Calibri"/>
                                  <a:cs typeface="Sakkal Majalla"/>
                                </a:rPr>
                                <m:t>𝛿</m:t>
                              </m:r>
                            </m:e>
                            <m:sub>
                              <m:r>
                                <a:rPr lang="en-US" sz="2000" i="1">
                                  <a:effectLst/>
                                  <a:latin typeface="Cambria Math"/>
                                  <a:ea typeface="Calibri"/>
                                  <a:cs typeface="Sakkal Majalla"/>
                                </a:rPr>
                                <m:t>2</m:t>
                              </m:r>
                            </m:sub>
                          </m:sSub>
                        </m:num>
                        <m:den>
                          <m:sSup>
                            <m:sSupPr>
                              <m:ctrlPr>
                                <a:rPr lang="en-US" sz="2000" i="1">
                                  <a:effectLst/>
                                  <a:latin typeface="Cambria Math"/>
                                  <a:ea typeface="Calibri"/>
                                  <a:cs typeface="Sakkal Majalla"/>
                                </a:rPr>
                              </m:ctrlPr>
                            </m:sSupPr>
                            <m:e>
                              <m:d>
                                <m:dPr>
                                  <m:ctrlPr>
                                    <a:rPr lang="en-US" sz="2000" i="1">
                                      <a:effectLst/>
                                      <a:latin typeface="Cambria Math"/>
                                      <a:ea typeface="Calibri"/>
                                      <a:cs typeface="Sakkal Majalla"/>
                                    </a:rPr>
                                  </m:ctrlPr>
                                </m:dPr>
                                <m:e>
                                  <m:r>
                                    <a:rPr lang="en-US" sz="2000" i="1">
                                      <a:effectLst/>
                                      <a:latin typeface="Cambria Math"/>
                                      <a:ea typeface="Calibri"/>
                                      <a:cs typeface="Sakkal Majalla"/>
                                    </a:rPr>
                                    <m:t>0</m:t>
                                  </m:r>
                                  <m:r>
                                    <a:rPr lang="en-US" sz="2000" i="1">
                                      <a:effectLst/>
                                      <a:latin typeface="Cambria Math"/>
                                      <a:ea typeface="Calibri"/>
                                      <a:cs typeface="Sakkal Majalla"/>
                                    </a:rPr>
                                    <m:t>.</m:t>
                                  </m:r>
                                  <m:r>
                                    <a:rPr lang="en-US" sz="2000" i="1">
                                      <a:effectLst/>
                                      <a:latin typeface="Cambria Math"/>
                                      <a:ea typeface="Calibri"/>
                                      <a:cs typeface="Sakkal Majalla"/>
                                    </a:rPr>
                                    <m:t>4985</m:t>
                                  </m:r>
                                </m:e>
                              </m:d>
                            </m:e>
                            <m:sup>
                              <m:r>
                                <a:rPr lang="en-US" sz="2000" i="1">
                                  <a:effectLst/>
                                  <a:latin typeface="Cambria Math"/>
                                  <a:ea typeface="Calibri"/>
                                  <a:cs typeface="Sakkal Majalla"/>
                                </a:rPr>
                                <m:t>2</m:t>
                              </m:r>
                            </m:sup>
                          </m:sSup>
                        </m:den>
                      </m:f>
                      <m:r>
                        <a:rPr lang="en-US" sz="2000" i="1">
                          <a:effectLst/>
                          <a:latin typeface="Cambria Math"/>
                          <a:ea typeface="Calibri"/>
                          <a:cs typeface="Sakkal Majalla"/>
                        </a:rPr>
                        <m:t>+</m:t>
                      </m:r>
                      <m:f>
                        <m:fPr>
                          <m:ctrlPr>
                            <a:rPr lang="en-US" sz="2000" i="1">
                              <a:effectLst/>
                              <a:latin typeface="Cambria Math"/>
                              <a:ea typeface="Calibri"/>
                              <a:cs typeface="Sakkal Majalla"/>
                            </a:rPr>
                          </m:ctrlPr>
                        </m:fPr>
                        <m:num>
                          <m:sSub>
                            <m:sSubPr>
                              <m:ctrlPr>
                                <a:rPr lang="en-US" sz="2000" i="1">
                                  <a:effectLst/>
                                  <a:latin typeface="Cambria Math"/>
                                  <a:ea typeface="Calibri"/>
                                  <a:cs typeface="Sakkal Majalla"/>
                                </a:rPr>
                              </m:ctrlPr>
                            </m:sSubPr>
                            <m:e>
                              <m:r>
                                <a:rPr lang="en-US" sz="2000" i="1">
                                  <a:effectLst/>
                                  <a:latin typeface="Cambria Math"/>
                                  <a:ea typeface="Calibri"/>
                                  <a:cs typeface="Sakkal Majalla"/>
                                </a:rPr>
                                <m:t>𝛿</m:t>
                              </m:r>
                            </m:e>
                            <m:sub>
                              <m:r>
                                <a:rPr lang="en-US" sz="2000" i="1">
                                  <a:effectLst/>
                                  <a:latin typeface="Cambria Math"/>
                                  <a:ea typeface="Calibri"/>
                                  <a:cs typeface="Sakkal Majalla"/>
                                </a:rPr>
                                <m:t>2</m:t>
                              </m:r>
                            </m:sub>
                          </m:sSub>
                        </m:num>
                        <m:den>
                          <m:sSup>
                            <m:sSupPr>
                              <m:ctrlPr>
                                <a:rPr lang="en-US" sz="2000" i="1">
                                  <a:effectLst/>
                                  <a:latin typeface="Cambria Math"/>
                                  <a:ea typeface="Calibri"/>
                                  <a:cs typeface="Sakkal Majalla"/>
                                </a:rPr>
                              </m:ctrlPr>
                            </m:sSupPr>
                            <m:e>
                              <m:d>
                                <m:dPr>
                                  <m:ctrlPr>
                                    <a:rPr lang="en-US" sz="2000" i="1">
                                      <a:effectLst/>
                                      <a:latin typeface="Cambria Math"/>
                                      <a:ea typeface="Calibri"/>
                                      <a:cs typeface="Sakkal Majalla"/>
                                    </a:rPr>
                                  </m:ctrlPr>
                                </m:dPr>
                                <m:e>
                                  <m:r>
                                    <a:rPr lang="en-US" sz="2000" i="1">
                                      <a:effectLst/>
                                      <a:latin typeface="Cambria Math"/>
                                      <a:ea typeface="Calibri"/>
                                      <a:cs typeface="Sakkal Majalla"/>
                                    </a:rPr>
                                    <m:t>0</m:t>
                                  </m:r>
                                  <m:r>
                                    <a:rPr lang="en-US" sz="2000" i="1">
                                      <a:effectLst/>
                                      <a:latin typeface="Cambria Math"/>
                                      <a:ea typeface="Calibri"/>
                                      <a:cs typeface="Sakkal Majalla"/>
                                    </a:rPr>
                                    <m:t>.</m:t>
                                  </m:r>
                                  <m:r>
                                    <a:rPr lang="en-US" sz="2000" i="1">
                                      <a:effectLst/>
                                      <a:latin typeface="Cambria Math"/>
                                      <a:ea typeface="Calibri"/>
                                      <a:cs typeface="Sakkal Majalla"/>
                                    </a:rPr>
                                    <m:t>4985</m:t>
                                  </m:r>
                                </m:e>
                              </m:d>
                            </m:e>
                            <m:sup>
                              <m:r>
                                <a:rPr lang="en-US" sz="2000" i="1">
                                  <a:effectLst/>
                                  <a:latin typeface="Cambria Math"/>
                                  <a:ea typeface="Calibri"/>
                                  <a:cs typeface="Sakkal Majalla"/>
                                </a:rPr>
                                <m:t>2</m:t>
                              </m:r>
                            </m:sup>
                          </m:sSup>
                        </m:den>
                      </m:f>
                      <m:r>
                        <a:rPr lang="en-US" sz="2000" i="1">
                          <a:effectLst/>
                          <a:latin typeface="Cambria Math"/>
                          <a:ea typeface="Calibri"/>
                          <a:cs typeface="Sakkal Majalla"/>
                        </a:rPr>
                        <m:t>+…</m:t>
                      </m:r>
                      <m:f>
                        <m:fPr>
                          <m:ctrlPr>
                            <a:rPr lang="en-US" sz="2000" i="1">
                              <a:effectLst/>
                              <a:latin typeface="Cambria Math"/>
                              <a:ea typeface="Calibri"/>
                              <a:cs typeface="Sakkal Majalla"/>
                            </a:rPr>
                          </m:ctrlPr>
                        </m:fPr>
                        <m:num>
                          <m:sSub>
                            <m:sSubPr>
                              <m:ctrlPr>
                                <a:rPr lang="en-US" sz="2000" i="1">
                                  <a:effectLst/>
                                  <a:latin typeface="Cambria Math"/>
                                  <a:ea typeface="Calibri"/>
                                  <a:cs typeface="Sakkal Majalla"/>
                                </a:rPr>
                              </m:ctrlPr>
                            </m:sSubPr>
                            <m:e>
                              <m:r>
                                <a:rPr lang="en-US" sz="2000" i="1">
                                  <a:effectLst/>
                                  <a:latin typeface="Cambria Math"/>
                                  <a:ea typeface="Calibri"/>
                                  <a:cs typeface="Sakkal Majalla"/>
                                </a:rPr>
                                <m:t>𝛿</m:t>
                              </m:r>
                            </m:e>
                            <m:sub>
                              <m:r>
                                <a:rPr lang="en-US" sz="2000" i="1">
                                  <a:effectLst/>
                                  <a:latin typeface="Cambria Math"/>
                                  <a:ea typeface="Calibri"/>
                                  <a:cs typeface="Sakkal Majalla"/>
                                </a:rPr>
                                <m:t>𝑆</m:t>
                              </m:r>
                            </m:sub>
                          </m:sSub>
                        </m:num>
                        <m:den>
                          <m:sSup>
                            <m:sSupPr>
                              <m:ctrlPr>
                                <a:rPr lang="en-US" sz="2000" i="1">
                                  <a:effectLst/>
                                  <a:latin typeface="Cambria Math"/>
                                  <a:ea typeface="Calibri"/>
                                  <a:cs typeface="Sakkal Majalla"/>
                                </a:rPr>
                              </m:ctrlPr>
                            </m:sSupPr>
                            <m:e>
                              <m:d>
                                <m:dPr>
                                  <m:ctrlPr>
                                    <a:rPr lang="en-US" sz="2000" i="1">
                                      <a:effectLst/>
                                      <a:latin typeface="Cambria Math"/>
                                      <a:ea typeface="Calibri"/>
                                      <a:cs typeface="Sakkal Majalla"/>
                                    </a:rPr>
                                  </m:ctrlPr>
                                </m:dPr>
                                <m:e>
                                  <m:r>
                                    <a:rPr lang="en-US" sz="2000" i="1">
                                      <a:effectLst/>
                                      <a:latin typeface="Cambria Math"/>
                                      <a:ea typeface="Calibri"/>
                                      <a:cs typeface="Sakkal Majalla"/>
                                    </a:rPr>
                                    <m:t>0</m:t>
                                  </m:r>
                                  <m:r>
                                    <a:rPr lang="en-US" sz="2000" i="1">
                                      <a:effectLst/>
                                      <a:latin typeface="Cambria Math"/>
                                      <a:ea typeface="Calibri"/>
                                      <a:cs typeface="Sakkal Majalla"/>
                                    </a:rPr>
                                    <m:t>.</m:t>
                                  </m:r>
                                  <m:r>
                                    <a:rPr lang="en-US" sz="2000" i="1">
                                      <a:effectLst/>
                                      <a:latin typeface="Cambria Math"/>
                                      <a:ea typeface="Calibri"/>
                                      <a:cs typeface="Sakkal Majalla"/>
                                    </a:rPr>
                                    <m:t>5615</m:t>
                                  </m:r>
                                </m:e>
                              </m:d>
                            </m:e>
                            <m:sup>
                              <m:r>
                                <a:rPr lang="en-US" sz="2000" i="1">
                                  <a:effectLst/>
                                  <a:latin typeface="Cambria Math"/>
                                  <a:ea typeface="Calibri"/>
                                  <a:cs typeface="Sakkal Majalla"/>
                                </a:rPr>
                                <m:t>2</m:t>
                              </m:r>
                            </m:sup>
                          </m:sSup>
                        </m:den>
                      </m:f>
                    </m:oMath>
                  </m:oMathPara>
                </a14:m>
                <a:endParaRPr lang="en-US" sz="2800" dirty="0">
                  <a:effectLst/>
                  <a:latin typeface="Cambria Math"/>
                  <a:ea typeface="Calibri"/>
                  <a:cs typeface="Sakkal Majalla"/>
                </a:endParaRPr>
              </a:p>
              <a:p>
                <a:pPr>
                  <a:lnSpc>
                    <a:spcPct val="15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𝑓</m:t>
                          </m:r>
                        </m:e>
                        <m:sub>
                          <m:r>
                            <a:rPr lang="en-US" sz="2800" i="1">
                              <a:effectLst/>
                              <a:latin typeface="Cambria Math"/>
                              <a:ea typeface="Calibri"/>
                              <a:cs typeface="Sakkal Majalla"/>
                            </a:rPr>
                            <m:t>𝑛</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4985</m:t>
                          </m:r>
                        </m:num>
                        <m:den>
                          <m:rad>
                            <m:radPr>
                              <m:degHide m:val="on"/>
                              <m:ctrlPr>
                                <a:rPr lang="en-US" sz="2800" i="1">
                                  <a:effectLst/>
                                  <a:latin typeface="Cambria Math"/>
                                  <a:ea typeface="Calibri"/>
                                  <a:cs typeface="Sakkal Majalla"/>
                                </a:rPr>
                              </m:ctrlPr>
                            </m:radPr>
                            <m:deg/>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2</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2</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2</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𝑆</m:t>
                                      </m:r>
                                    </m:sub>
                                  </m:sSub>
                                </m:num>
                                <m:den>
                                  <m:r>
                                    <a:rPr lang="en-US" sz="2800" i="1">
                                      <a:effectLst/>
                                      <a:latin typeface="Cambria Math"/>
                                      <a:ea typeface="Calibri"/>
                                      <a:cs typeface="Sakkal Majalla"/>
                                    </a:rPr>
                                    <m:t>1</m:t>
                                  </m:r>
                                  <m:r>
                                    <a:rPr lang="en-US" sz="2800" i="1">
                                      <a:effectLst/>
                                      <a:latin typeface="Cambria Math"/>
                                      <a:ea typeface="Calibri"/>
                                      <a:cs typeface="Sakkal Majalla"/>
                                    </a:rPr>
                                    <m:t>.</m:t>
                                  </m:r>
                                  <m:r>
                                    <a:rPr lang="en-US" sz="2800" i="1">
                                      <a:effectLst/>
                                      <a:latin typeface="Cambria Math"/>
                                      <a:ea typeface="Calibri"/>
                                      <a:cs typeface="Sakkal Majalla"/>
                                    </a:rPr>
                                    <m:t>27</m:t>
                                  </m:r>
                                </m:den>
                              </m:f>
                            </m:e>
                          </m:rad>
                        </m:den>
                      </m:f>
                    </m:oMath>
                  </m:oMathPara>
                </a14:m>
                <a:endParaRPr lang="en-US" sz="28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971600" y="692696"/>
                <a:ext cx="7776864" cy="4374916"/>
              </a:xfrm>
              <a:prstGeom prst="rect">
                <a:avLst/>
              </a:prstGeom>
              <a:blipFill rotWithShape="1">
                <a:blip r:embed="rId2"/>
                <a:stretch>
                  <a:fillRect l="-2508" r="-1646"/>
                </a:stretch>
              </a:blipFill>
            </p:spPr>
            <p:txBody>
              <a:bodyPr/>
              <a:lstStyle/>
              <a:p>
                <a:r>
                  <a:rPr lang="ar-EG">
                    <a:noFill/>
                  </a:rPr>
                  <a:t> </a:t>
                </a:r>
              </a:p>
            </p:txBody>
          </p:sp>
        </mc:Fallback>
      </mc:AlternateContent>
    </p:spTree>
    <p:extLst>
      <p:ext uri="{BB962C8B-B14F-4D97-AF65-F5344CB8AC3E}">
        <p14:creationId xmlns:p14="http://schemas.microsoft.com/office/powerpoint/2010/main" val="719108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899592" y="476672"/>
                <a:ext cx="8064896" cy="6062365"/>
              </a:xfrm>
              <a:prstGeom prst="rect">
                <a:avLst/>
              </a:prstGeom>
            </p:spPr>
            <p:txBody>
              <a:bodyPr wrap="square">
                <a:spAutoFit/>
              </a:bodyPr>
              <a:lstStyle/>
              <a:p>
                <a:pPr marL="361950" algn="just">
                  <a:lnSpc>
                    <a:spcPct val="130000"/>
                  </a:lnSpc>
                </a:pPr>
                <a:r>
                  <a:rPr lang="ar-EG" sz="3200" b="1" dirty="0">
                    <a:latin typeface="Cambria Math"/>
                    <a:ea typeface="Calibri"/>
                    <a:cs typeface="Sakkal Majalla"/>
                  </a:rPr>
                  <a:t>ملاحظات:</a:t>
                </a:r>
                <a:endParaRPr lang="en-US" sz="3200" dirty="0">
                  <a:effectLst/>
                  <a:latin typeface="Cambria Math"/>
                  <a:ea typeface="Calibri"/>
                  <a:cs typeface="Sakkal Majalla"/>
                </a:endParaRPr>
              </a:p>
              <a:p>
                <a:pPr marL="457200" lvl="0" indent="-457200" algn="just">
                  <a:lnSpc>
                    <a:spcPct val="130000"/>
                  </a:lnSpc>
                  <a:buSzPts val="1400"/>
                  <a:buFont typeface="Wingdings" panose="05000000000000000000" pitchFamily="2" charset="2"/>
                  <a:buChar char="q"/>
                </a:pPr>
                <a:r>
                  <a:rPr lang="ar-EG" sz="3200" dirty="0">
                    <a:effectLst/>
                    <a:latin typeface="Cambria Math"/>
                    <a:ea typeface="Calibri"/>
                    <a:cs typeface="Sakkal Majalla"/>
                  </a:rPr>
                  <a:t>في حالة عدم وجود حملا موزعا بإنتظام أو بمعنى آخر في حالة إهمال كتلة العمود ، فإن المعادلة السابقة تصبح كما يلي:</a:t>
                </a:r>
                <a:endParaRPr lang="en-US" sz="3200" dirty="0">
                  <a:effectLst/>
                  <a:latin typeface="Cambria Math"/>
                  <a:ea typeface="Calibri"/>
                  <a:cs typeface="Sakkal Majalla"/>
                </a:endParaRPr>
              </a:p>
              <a:p>
                <a:pPr algn="just">
                  <a:lnSpc>
                    <a:spcPct val="130000"/>
                  </a:lnSpc>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𝑓</m:t>
                          </m:r>
                        </m:e>
                        <m:sub>
                          <m:r>
                            <a:rPr lang="en-US" sz="3200" i="1">
                              <a:effectLst/>
                              <a:latin typeface="Cambria Math"/>
                              <a:ea typeface="Calibri"/>
                              <a:cs typeface="Sakkal Majalla"/>
                            </a:rPr>
                            <m:t>𝑛</m:t>
                          </m:r>
                        </m:sub>
                      </m:sSub>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0</m:t>
                          </m:r>
                          <m:r>
                            <a:rPr lang="en-US" sz="3200" i="1">
                              <a:effectLst/>
                              <a:latin typeface="Cambria Math"/>
                              <a:ea typeface="Calibri"/>
                              <a:cs typeface="Sakkal Majalla"/>
                            </a:rPr>
                            <m:t>.</m:t>
                          </m:r>
                          <m:r>
                            <a:rPr lang="en-US" sz="3200" i="1">
                              <a:effectLst/>
                              <a:latin typeface="Cambria Math"/>
                              <a:ea typeface="Calibri"/>
                              <a:cs typeface="Sakkal Majalla"/>
                            </a:rPr>
                            <m:t>4985</m:t>
                          </m:r>
                        </m:num>
                        <m:den>
                          <m:rad>
                            <m:radPr>
                              <m:degHide m:val="on"/>
                              <m:ctrlPr>
                                <a:rPr lang="en-US" sz="3200" i="1">
                                  <a:effectLst/>
                                  <a:latin typeface="Cambria Math"/>
                                  <a:ea typeface="Calibri"/>
                                  <a:cs typeface="Sakkal Majalla"/>
                                </a:rPr>
                              </m:ctrlPr>
                            </m:radPr>
                            <m:deg/>
                            <m:e>
                              <m:sSub>
                                <m:sSubPr>
                                  <m:ctrlPr>
                                    <a:rPr lang="en-US" sz="3200" i="1">
                                      <a:effectLst/>
                                      <a:latin typeface="Cambria Math"/>
                                      <a:ea typeface="Calibri"/>
                                      <a:cs typeface="Sakkal Majalla"/>
                                    </a:rPr>
                                  </m:ctrlPr>
                                </m:sSubPr>
                                <m:e>
                                  <m:r>
                                    <a:rPr lang="en-US" sz="3200" i="1">
                                      <a:effectLst/>
                                      <a:latin typeface="Cambria Math"/>
                                      <a:ea typeface="Calibri"/>
                                      <a:cs typeface="Sakkal Majalla"/>
                                    </a:rPr>
                                    <m:t>𝛿</m:t>
                                  </m:r>
                                </m:e>
                                <m:sub>
                                  <m:r>
                                    <a:rPr lang="en-US" sz="3200" i="1">
                                      <a:effectLst/>
                                      <a:latin typeface="Cambria Math"/>
                                      <a:ea typeface="Calibri"/>
                                      <a:cs typeface="Sakkal Majalla"/>
                                    </a:rPr>
                                    <m:t>2</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𝛿</m:t>
                                  </m:r>
                                </m:e>
                                <m:sub>
                                  <m:r>
                                    <a:rPr lang="en-US" sz="3200" i="1">
                                      <a:effectLst/>
                                      <a:latin typeface="Cambria Math"/>
                                      <a:ea typeface="Calibri"/>
                                      <a:cs typeface="Sakkal Majalla"/>
                                    </a:rPr>
                                    <m:t>2</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𝛿</m:t>
                                  </m:r>
                                </m:e>
                                <m:sub>
                                  <m:r>
                                    <a:rPr lang="en-US" sz="3200" i="1">
                                      <a:effectLst/>
                                      <a:latin typeface="Cambria Math"/>
                                      <a:ea typeface="Calibri"/>
                                      <a:cs typeface="Sakkal Majalla"/>
                                    </a:rPr>
                                    <m:t>2</m:t>
                                  </m:r>
                                </m:sub>
                              </m:sSub>
                            </m:e>
                          </m:rad>
                        </m:den>
                      </m:f>
                    </m:oMath>
                  </m:oMathPara>
                </a14:m>
                <a:endParaRPr lang="en-US" sz="3200" dirty="0">
                  <a:effectLst/>
                  <a:latin typeface="Cambria Math"/>
                  <a:ea typeface="Calibri"/>
                  <a:cs typeface="Sakkal Majalla"/>
                </a:endParaRPr>
              </a:p>
              <a:p>
                <a:pPr marL="457200" lvl="0" indent="-457200" algn="just">
                  <a:lnSpc>
                    <a:spcPct val="130000"/>
                  </a:lnSpc>
                  <a:buSzPts val="1400"/>
                  <a:buFont typeface="Wingdings" panose="05000000000000000000" pitchFamily="2" charset="2"/>
                  <a:buChar char="q"/>
                </a:pPr>
                <a:r>
                  <a:rPr lang="ar-EG" sz="3200" spc="30" dirty="0">
                    <a:effectLst/>
                    <a:latin typeface="Cambria Math"/>
                    <a:ea typeface="Calibri"/>
                    <a:cs typeface="Sakkal Majalla"/>
                  </a:rPr>
                  <a:t>قيم الإنحراف الإستاتيكي لعمود مرتكز من كلتا نهايته يتم الحصول عليها من المعادلة التالية:</a:t>
                </a:r>
                <a:endParaRPr lang="en-US" sz="3200" dirty="0">
                  <a:effectLst/>
                  <a:latin typeface="Cambria Math"/>
                  <a:ea typeface="Calibri"/>
                  <a:cs typeface="Sakkal Majalla"/>
                </a:endParaRPr>
              </a:p>
              <a:p>
                <a:pPr algn="just">
                  <a:lnSpc>
                    <a:spcPct val="130000"/>
                  </a:lnSpc>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𝛿</m:t>
                      </m:r>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𝑊</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𝑎</m:t>
                              </m:r>
                            </m:e>
                            <m:sup>
                              <m:r>
                                <a:rPr lang="en-US" sz="3200" i="1">
                                  <a:effectLst/>
                                  <a:latin typeface="Cambria Math"/>
                                  <a:ea typeface="Calibri"/>
                                  <a:cs typeface="Sakkal Majalla"/>
                                </a:rPr>
                                <m:t>2</m:t>
                              </m:r>
                            </m:sup>
                          </m:sSup>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𝑏</m:t>
                              </m:r>
                            </m:e>
                            <m:sup>
                              <m:r>
                                <a:rPr lang="en-US" sz="3200" i="1">
                                  <a:effectLst/>
                                  <a:latin typeface="Cambria Math"/>
                                  <a:ea typeface="Calibri"/>
                                  <a:cs typeface="Sakkal Majalla"/>
                                </a:rPr>
                                <m:t>2</m:t>
                              </m:r>
                            </m:sup>
                          </m:sSup>
                        </m:num>
                        <m:den>
                          <m:r>
                            <a:rPr lang="en-US" sz="3200" i="1">
                              <a:effectLst/>
                              <a:latin typeface="Cambria Math"/>
                              <a:ea typeface="Calibri"/>
                              <a:cs typeface="Sakkal Majalla"/>
                            </a:rPr>
                            <m:t>3</m:t>
                          </m:r>
                          <m:r>
                            <a:rPr lang="en-US" sz="3200" i="1">
                              <a:effectLst/>
                              <a:latin typeface="Cambria Math"/>
                              <a:ea typeface="Calibri"/>
                              <a:cs typeface="Sakkal Majalla"/>
                            </a:rPr>
                            <m:t>×</m:t>
                          </m:r>
                          <m:r>
                            <a:rPr lang="en-US" sz="3200" i="1">
                              <a:effectLst/>
                              <a:latin typeface="Cambria Math"/>
                              <a:ea typeface="Calibri"/>
                              <a:cs typeface="Sakkal Majalla"/>
                            </a:rPr>
                            <m:t>𝐸</m:t>
                          </m:r>
                          <m:r>
                            <a:rPr lang="en-US" sz="3200" i="1">
                              <a:effectLst/>
                              <a:latin typeface="Cambria Math"/>
                              <a:ea typeface="Calibri"/>
                              <a:cs typeface="Sakkal Majalla"/>
                            </a:rPr>
                            <m:t>×</m:t>
                          </m:r>
                          <m:r>
                            <a:rPr lang="en-US" sz="3200" i="1">
                              <a:effectLst/>
                              <a:latin typeface="Cambria Math"/>
                              <a:ea typeface="Calibri"/>
                              <a:cs typeface="Sakkal Majalla"/>
                            </a:rPr>
                            <m:t>𝐼</m:t>
                          </m:r>
                          <m:r>
                            <a:rPr lang="en-US" sz="3200" i="1">
                              <a:effectLst/>
                              <a:latin typeface="Cambria Math"/>
                              <a:ea typeface="Calibri"/>
                              <a:cs typeface="Sakkal Majalla"/>
                            </a:rPr>
                            <m:t>×</m:t>
                          </m:r>
                          <m:r>
                            <a:rPr lang="en-US" sz="3200" i="1">
                              <a:effectLst/>
                              <a:latin typeface="Cambria Math"/>
                              <a:ea typeface="Calibri"/>
                              <a:cs typeface="Sakkal Majalla"/>
                            </a:rPr>
                            <m:t>𝑙</m:t>
                          </m:r>
                        </m:den>
                      </m:f>
                    </m:oMath>
                  </m:oMathPara>
                </a14:m>
                <a:endParaRPr lang="en-US" sz="3200" dirty="0">
                  <a:effectLst/>
                  <a:latin typeface="Cambria Math"/>
                  <a:ea typeface="Calibri"/>
                  <a:cs typeface="Sakkal Majalla"/>
                </a:endParaRPr>
              </a:p>
            </p:txBody>
          </p:sp>
        </mc:Choice>
        <mc:Fallback>
          <p:sp>
            <p:nvSpPr>
              <p:cNvPr id="4" name="Rectangle 3"/>
              <p:cNvSpPr>
                <a:spLocks noRot="1" noChangeAspect="1" noMove="1" noResize="1" noEditPoints="1" noAdjustHandles="1" noChangeArrowheads="1" noChangeShapeType="1" noTextEdit="1"/>
              </p:cNvSpPr>
              <p:nvPr/>
            </p:nvSpPr>
            <p:spPr>
              <a:xfrm>
                <a:off x="899592" y="476672"/>
                <a:ext cx="8064896" cy="6062365"/>
              </a:xfrm>
              <a:prstGeom prst="rect">
                <a:avLst/>
              </a:prstGeom>
              <a:blipFill rotWithShape="1">
                <a:blip r:embed="rId2"/>
                <a:stretch>
                  <a:fillRect l="-3099" r="-151"/>
                </a:stretch>
              </a:blipFill>
            </p:spPr>
            <p:txBody>
              <a:bodyPr/>
              <a:lstStyle/>
              <a:p>
                <a:r>
                  <a:rPr lang="ar-EG">
                    <a:noFill/>
                  </a:rPr>
                  <a:t> </a:t>
                </a:r>
              </a:p>
            </p:txBody>
          </p:sp>
        </mc:Fallback>
      </mc:AlternateContent>
    </p:spTree>
    <p:extLst>
      <p:ext uri="{BB962C8B-B14F-4D97-AF65-F5344CB8AC3E}">
        <p14:creationId xmlns:p14="http://schemas.microsoft.com/office/powerpoint/2010/main" val="17744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124328"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السرعة الحرجة للعمود </a:t>
            </a:r>
            <a:r>
              <a:rPr lang="en-US" sz="2800" b="1" dirty="0">
                <a:solidFill>
                  <a:schemeClr val="tx1"/>
                </a:solidFill>
                <a:effectLst>
                  <a:outerShdw blurRad="38100" dist="38100" dir="2700000" algn="tl">
                    <a:srgbClr val="000000">
                      <a:alpha val="43137"/>
                    </a:srgbClr>
                  </a:outerShdw>
                </a:effectLst>
                <a:cs typeface="Simple Bold Jut Out" pitchFamily="2" charset="-78"/>
              </a:rPr>
              <a:t>Critical Speed of Shaft</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p:nvPr/>
        </p:nvSpPr>
        <p:spPr>
          <a:xfrm>
            <a:off x="1234404" y="1052736"/>
            <a:ext cx="7704856" cy="5632311"/>
          </a:xfrm>
          <a:prstGeom prst="rect">
            <a:avLst/>
          </a:prstGeom>
        </p:spPr>
        <p:txBody>
          <a:bodyPr wrap="square">
            <a:spAutoFit/>
          </a:bodyPr>
          <a:lstStyle/>
          <a:p>
            <a:pPr algn="just"/>
            <a:r>
              <a:rPr lang="ar-EG" sz="3600" spc="-20" dirty="0">
                <a:latin typeface="Cambria Math"/>
                <a:ea typeface="Calibri"/>
                <a:cs typeface="Sakkal Majalla"/>
              </a:rPr>
              <a:t>في الممارسات العملية ، الأعمدة عادة تحمل أجزاءا ميكانيكية مثل التروس </a:t>
            </a:r>
            <a:r>
              <a:rPr lang="en-US" sz="3600" i="1" spc="-20" dirty="0">
                <a:latin typeface="Cambria Math"/>
                <a:ea typeface="Calibri"/>
                <a:cs typeface="Sakkal Majalla"/>
              </a:rPr>
              <a:t>Gears</a:t>
            </a:r>
            <a:r>
              <a:rPr lang="en-US" sz="3600" spc="-20" dirty="0">
                <a:latin typeface="Sakkal Majalla"/>
                <a:ea typeface="Calibri"/>
                <a:cs typeface="Sakkal Majalla"/>
              </a:rPr>
              <a:t> </a:t>
            </a:r>
            <a:r>
              <a:rPr lang="ar-EG" sz="3600" spc="-20" dirty="0">
                <a:latin typeface="Cambria Math"/>
                <a:ea typeface="Calibri"/>
                <a:cs typeface="Sakkal Majalla"/>
              </a:rPr>
              <a:t>أو الطارات </a:t>
            </a:r>
            <a:r>
              <a:rPr lang="en-US" sz="3600" i="1" spc="-20" dirty="0">
                <a:latin typeface="Cambria Math"/>
                <a:ea typeface="Calibri"/>
                <a:cs typeface="Sakkal Majalla"/>
              </a:rPr>
              <a:t>Pulleys</a:t>
            </a:r>
            <a:r>
              <a:rPr lang="en-US" sz="3600" spc="-20" dirty="0">
                <a:latin typeface="Sakkal Majalla"/>
                <a:ea typeface="Calibri"/>
                <a:cs typeface="Sakkal Majalla"/>
              </a:rPr>
              <a:t> </a:t>
            </a:r>
            <a:r>
              <a:rPr lang="ar-EG" sz="3600" spc="-20" dirty="0">
                <a:latin typeface="Cambria Math"/>
                <a:ea typeface="Calibri"/>
                <a:cs typeface="Sakkal Majalla"/>
              </a:rPr>
              <a:t>وعندما يتم وضع طارة أو ترس على العمود فإن مركز الثقل لأيا منهما لا ينطبق مع خط مركز الثقل لكرسي المحور أو مع محور الدوران للعمود وذلك عندما يكون العمود في وضع الثبات وفي هذه الحالة فإن العمود يتعرض لقوة طرد مركزي  </a:t>
            </a:r>
            <a:r>
              <a:rPr lang="en-US" sz="3600" i="1" spc="-20" dirty="0">
                <a:latin typeface="Cambria Math"/>
                <a:ea typeface="Calibri"/>
                <a:cs typeface="Sakkal Majalla"/>
              </a:rPr>
              <a:t>Centrifugal</a:t>
            </a:r>
            <a:r>
              <a:rPr lang="en-US" sz="3600" spc="-20" dirty="0">
                <a:latin typeface="Cambria Math"/>
                <a:ea typeface="Calibri"/>
                <a:cs typeface="Sakkal Majalla"/>
              </a:rPr>
              <a:t> </a:t>
            </a:r>
            <a:r>
              <a:rPr lang="en-US" sz="3600" i="1" spc="-20" dirty="0">
                <a:latin typeface="Cambria Math"/>
                <a:ea typeface="Calibri"/>
                <a:cs typeface="Sakkal Majalla"/>
              </a:rPr>
              <a:t>force</a:t>
            </a:r>
            <a:r>
              <a:rPr lang="en-US" sz="3600" spc="-20" dirty="0">
                <a:latin typeface="Sakkal Majalla"/>
                <a:ea typeface="Calibri"/>
                <a:cs typeface="Sakkal Majalla"/>
              </a:rPr>
              <a:t> </a:t>
            </a:r>
            <a:r>
              <a:rPr lang="ar-EG" sz="3600" spc="-20" dirty="0">
                <a:latin typeface="Cambria Math"/>
                <a:ea typeface="Calibri"/>
                <a:cs typeface="Sakkal Majalla"/>
              </a:rPr>
              <a:t>تسبب إنحناءا في العمود تزيد قيمته كلما زادت المسافة التي ينحرف بها مركز الثقل للطارة أو الترس عن مركز الدوران للعمود وتسبب في النهاية إخفاقا في العمود. </a:t>
            </a:r>
            <a:endParaRPr lang="en-US" sz="3600" dirty="0">
              <a:effectLst/>
              <a:latin typeface="Cambria Math"/>
              <a:ea typeface="Calibri"/>
              <a:cs typeface="Sakkal Majalla"/>
            </a:endParaRPr>
          </a:p>
        </p:txBody>
      </p:sp>
    </p:spTree>
    <p:extLst>
      <p:ext uri="{BB962C8B-B14F-4D97-AF65-F5344CB8AC3E}">
        <p14:creationId xmlns:p14="http://schemas.microsoft.com/office/powerpoint/2010/main" val="3876974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124328"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السرعة الحرجة للعمود </a:t>
            </a:r>
            <a:r>
              <a:rPr lang="en-US" sz="2800" b="1" dirty="0">
                <a:solidFill>
                  <a:schemeClr val="tx1"/>
                </a:solidFill>
                <a:effectLst>
                  <a:outerShdw blurRad="38100" dist="38100" dir="2700000" algn="tl">
                    <a:srgbClr val="000000">
                      <a:alpha val="43137"/>
                    </a:srgbClr>
                  </a:outerShdw>
                </a:effectLst>
                <a:cs typeface="Simple Bold Jut Out" pitchFamily="2" charset="-78"/>
              </a:rPr>
              <a:t>Critical Speed of Shaft</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p:nvPr/>
        </p:nvSpPr>
        <p:spPr>
          <a:xfrm>
            <a:off x="1115616" y="1210682"/>
            <a:ext cx="7704856" cy="4939814"/>
          </a:xfrm>
          <a:prstGeom prst="rect">
            <a:avLst/>
          </a:prstGeom>
        </p:spPr>
        <p:txBody>
          <a:bodyPr wrap="square">
            <a:spAutoFit/>
          </a:bodyPr>
          <a:lstStyle/>
          <a:p>
            <a:pPr algn="just">
              <a:lnSpc>
                <a:spcPct val="125000"/>
              </a:lnSpc>
            </a:pPr>
            <a:r>
              <a:rPr lang="ar-EG" sz="3600" spc="-20" dirty="0" smtClean="0">
                <a:latin typeface="Cambria Math"/>
                <a:ea typeface="Calibri"/>
                <a:cs typeface="Sakkal Majalla"/>
              </a:rPr>
              <a:t>والإنحناء </a:t>
            </a:r>
            <a:r>
              <a:rPr lang="ar-EG" sz="3600" spc="-20" dirty="0">
                <a:latin typeface="Cambria Math"/>
                <a:ea typeface="Calibri"/>
                <a:cs typeface="Sakkal Majalla"/>
              </a:rPr>
              <a:t>في العمود لا يعتمد فقط على المسافة التي يبعد بها مركز الثقل للطارة أو الترس عن محور الدوران للعمود وإنما يعتمد أيضا على السرعة التي يدور بها العمود وبناءا على ذلك فإن السرعة الحرجة للعمود </a:t>
            </a:r>
            <a:r>
              <a:rPr lang="en-US" sz="3600" i="1" spc="-20" dirty="0">
                <a:latin typeface="Cambria Math"/>
                <a:ea typeface="Calibri"/>
                <a:cs typeface="Sakkal Majalla"/>
              </a:rPr>
              <a:t>Critical speed of shaft</a:t>
            </a:r>
            <a:r>
              <a:rPr lang="en-US" sz="3600" spc="-20" dirty="0">
                <a:latin typeface="Sakkal Majalla"/>
                <a:ea typeface="Calibri"/>
                <a:cs typeface="Sakkal Majalla"/>
              </a:rPr>
              <a:t> </a:t>
            </a:r>
            <a:r>
              <a:rPr lang="ar-EG" sz="3600" spc="-20" dirty="0">
                <a:latin typeface="Sakkal Majalla"/>
                <a:ea typeface="Calibri"/>
                <a:cs typeface="Sakkal Majalla"/>
              </a:rPr>
              <a:t>تعرف بأنها السرعة التي يدور بها العمود عندما تصبح الإنحرافات الإضافية للعمود عن مركز الدوران </a:t>
            </a:r>
            <a:r>
              <a:rPr lang="ar-EG" sz="3600" spc="-20" dirty="0" smtClean="0">
                <a:latin typeface="Sakkal Majalla"/>
                <a:ea typeface="Calibri"/>
                <a:cs typeface="Sakkal Majalla"/>
              </a:rPr>
              <a:t>لانهائية  </a:t>
            </a:r>
            <a:r>
              <a:rPr lang="en-US" sz="3600" i="1" spc="-20" dirty="0">
                <a:latin typeface="Cambria Math"/>
                <a:ea typeface="Calibri"/>
                <a:cs typeface="Sakkal Majalla"/>
              </a:rPr>
              <a:t>Infinite</a:t>
            </a:r>
            <a:r>
              <a:rPr lang="ar-EG" sz="3600" spc="-20" dirty="0">
                <a:latin typeface="Cambria Math"/>
                <a:ea typeface="Calibri"/>
                <a:cs typeface="Sakkal Majalla"/>
              </a:rPr>
              <a:t>. </a:t>
            </a:r>
            <a:endParaRPr lang="en-US" sz="3600" dirty="0">
              <a:effectLst/>
              <a:latin typeface="Cambria Math"/>
              <a:ea typeface="Calibri"/>
              <a:cs typeface="Sakkal Majalla"/>
            </a:endParaRPr>
          </a:p>
        </p:txBody>
      </p:sp>
    </p:spTree>
    <p:extLst>
      <p:ext uri="{BB962C8B-B14F-4D97-AF65-F5344CB8AC3E}">
        <p14:creationId xmlns:p14="http://schemas.microsoft.com/office/powerpoint/2010/main" val="1238302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124328"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cs typeface="Simple Bold Jut Out" pitchFamily="2" charset="-78"/>
              </a:rPr>
              <a:t>السرعة الحرجة للعمود </a:t>
            </a:r>
            <a:r>
              <a:rPr lang="en-US" sz="2800" b="1" dirty="0">
                <a:solidFill>
                  <a:schemeClr val="tx1"/>
                </a:solidFill>
                <a:effectLst>
                  <a:outerShdw blurRad="38100" dist="38100" dir="2700000" algn="tl">
                    <a:srgbClr val="000000">
                      <a:alpha val="43137"/>
                    </a:srgbClr>
                  </a:outerShdw>
                </a:effectLst>
                <a:cs typeface="Simple Bold Jut Out" pitchFamily="2" charset="-78"/>
              </a:rPr>
              <a:t>Critical Speed of Shaft</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518" r="14496" b="16155"/>
          <a:stretch/>
        </p:blipFill>
        <p:spPr bwMode="auto">
          <a:xfrm>
            <a:off x="1259632" y="1556792"/>
            <a:ext cx="7488832"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139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043608" y="548680"/>
                <a:ext cx="7416824" cy="5693866"/>
              </a:xfrm>
              <a:prstGeom prst="rect">
                <a:avLst/>
              </a:prstGeom>
            </p:spPr>
            <p:txBody>
              <a:bodyPr wrap="square">
                <a:spAutoFit/>
              </a:bodyPr>
              <a:lstStyle/>
              <a:p>
                <a:pPr marL="431800" algn="just">
                  <a:lnSpc>
                    <a:spcPct val="130000"/>
                  </a:lnSpc>
                </a:pPr>
                <a:r>
                  <a:rPr lang="ar-EG" sz="2800" dirty="0">
                    <a:latin typeface="Cambria Math"/>
                    <a:ea typeface="Calibri"/>
                    <a:cs typeface="Sakkal Majalla"/>
                  </a:rPr>
                  <a:t>وحيث أن العمود يدور بسرعة منتظمة ، فإن قوة الطرد المركزي سوف تؤثر شعاعيا للخارج عند النفطة </a:t>
                </a:r>
                <a:r>
                  <a:rPr lang="en-US" sz="2800" dirty="0">
                    <a:effectLst/>
                    <a:latin typeface="Cambria Math"/>
                    <a:ea typeface="Calibri"/>
                    <a:cs typeface="Sakkal Majalla"/>
                  </a:rPr>
                  <a:t>(G)</a:t>
                </a:r>
                <a:r>
                  <a:rPr lang="en-US" sz="2800" dirty="0">
                    <a:effectLst/>
                    <a:latin typeface="Sakkal Majalla"/>
                    <a:ea typeface="Calibri"/>
                    <a:cs typeface="Sakkal Majalla"/>
                  </a:rPr>
                  <a:t> </a:t>
                </a:r>
                <a:r>
                  <a:rPr lang="ar-EG" sz="2800" dirty="0">
                    <a:effectLst/>
                    <a:latin typeface="Cambria Math"/>
                    <a:ea typeface="Calibri"/>
                    <a:cs typeface="Sakkal Majalla"/>
                  </a:rPr>
                  <a:t>مسببة الإنحراف للعمود ويعبر عنها رياضيا كما يلي:</a:t>
                </a:r>
                <a:endParaRPr lang="en-US" sz="2800" dirty="0">
                  <a:effectLst/>
                  <a:latin typeface="Cambria Math"/>
                  <a:ea typeface="Calibri"/>
                  <a:cs typeface="Sakkal Majalla"/>
                </a:endParaRPr>
              </a:p>
              <a:p>
                <a:pPr marL="431800">
                  <a:lnSpc>
                    <a:spcPct val="130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𝐶</m:t>
                          </m:r>
                        </m:sub>
                      </m:sSub>
                      <m:r>
                        <a:rPr lang="en-US" sz="2800" i="1">
                          <a:effectLst/>
                          <a:latin typeface="Cambria Math"/>
                          <a:ea typeface="Calibri"/>
                          <a:cs typeface="Sakkal Majalla"/>
                        </a:rPr>
                        <m:t>=</m:t>
                      </m:r>
                      <m:r>
                        <a:rPr lang="en-US" sz="2800" i="1">
                          <a:effectLst/>
                          <a:latin typeface="Cambria Math"/>
                          <a:ea typeface="Calibri"/>
                          <a:cs typeface="Sakkal Majalla"/>
                        </a:rPr>
                        <m:t>𝑚</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𝜔</m:t>
                          </m:r>
                        </m:e>
                        <m:sup>
                          <m:r>
                            <a:rPr lang="en-US" sz="2800" i="1">
                              <a:effectLst/>
                              <a:latin typeface="Cambria Math"/>
                              <a:ea typeface="Calibri"/>
                              <a:cs typeface="Sakkal Majalla"/>
                            </a:rPr>
                            <m:t>2</m:t>
                          </m:r>
                        </m:sup>
                      </m:sSup>
                      <m:d>
                        <m:dPr>
                          <m:ctrlPr>
                            <a:rPr lang="en-US" sz="2800" i="1">
                              <a:effectLst/>
                              <a:latin typeface="Cambria Math"/>
                              <a:ea typeface="Calibri"/>
                              <a:cs typeface="Sakkal Majalla"/>
                            </a:rPr>
                          </m:ctrlPr>
                        </m:dPr>
                        <m:e>
                          <m:r>
                            <a:rPr lang="en-US" sz="2800" i="1">
                              <a:effectLst/>
                              <a:latin typeface="Cambria Math"/>
                              <a:ea typeface="Calibri"/>
                              <a:cs typeface="Sakkal Majalla"/>
                            </a:rPr>
                            <m:t>𝑦</m:t>
                          </m:r>
                          <m:r>
                            <a:rPr lang="en-US" sz="2800" i="1">
                              <a:effectLst/>
                              <a:latin typeface="Cambria Math"/>
                              <a:ea typeface="Calibri"/>
                              <a:cs typeface="Sakkal Majalla"/>
                            </a:rPr>
                            <m:t>+</m:t>
                          </m:r>
                          <m:r>
                            <a:rPr lang="en-US" sz="2800" i="1">
                              <a:effectLst/>
                              <a:latin typeface="Cambria Math"/>
                              <a:ea typeface="Calibri"/>
                              <a:cs typeface="Sakkal Majalla"/>
                            </a:rPr>
                            <m:t>𝑒</m:t>
                          </m:r>
                        </m:e>
                      </m:d>
                    </m:oMath>
                  </m:oMathPara>
                </a14:m>
                <a:endParaRPr lang="en-US" sz="2800" dirty="0">
                  <a:effectLst/>
                  <a:latin typeface="Cambria Math"/>
                  <a:ea typeface="Calibri"/>
                  <a:cs typeface="Sakkal Majalla"/>
                </a:endParaRPr>
              </a:p>
              <a:p>
                <a:pPr marL="431800" algn="just">
                  <a:lnSpc>
                    <a:spcPct val="130000"/>
                  </a:lnSpc>
                </a:pPr>
                <a:r>
                  <a:rPr lang="ar-EG" sz="2800" dirty="0">
                    <a:effectLst/>
                    <a:latin typeface="Cambria Math"/>
                    <a:ea typeface="Times New Roman"/>
                    <a:cs typeface="Sakkal Majalla"/>
                  </a:rPr>
                  <a:t>في هذه الحالة ، فإن العمود يسلك سلوك الياي وتصبح القوة المقاومة للإنحراف كما يلي:</a:t>
                </a:r>
                <a:endParaRPr lang="en-US" sz="2800" dirty="0">
                  <a:effectLst/>
                  <a:latin typeface="Cambria Math"/>
                  <a:ea typeface="Calibri"/>
                  <a:cs typeface="Sakkal Majalla"/>
                </a:endParaRPr>
              </a:p>
              <a:p>
                <a:pPr marL="431800">
                  <a:lnSpc>
                    <a:spcPct val="13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𝑅𝑒𝑠𝑖𝑠𝑡𝑖𝑛𝑔</m:t>
                      </m:r>
                      <m:r>
                        <a:rPr lang="en-US" sz="2800" i="1">
                          <a:effectLst/>
                          <a:latin typeface="Cambria Math"/>
                          <a:ea typeface="Calibri"/>
                          <a:cs typeface="Sakkal Majalla"/>
                        </a:rPr>
                        <m:t> </m:t>
                      </m:r>
                      <m:r>
                        <a:rPr lang="en-US" sz="2800" i="1">
                          <a:effectLst/>
                          <a:latin typeface="Cambria Math"/>
                          <a:ea typeface="Calibri"/>
                          <a:cs typeface="Sakkal Majalla"/>
                        </a:rPr>
                        <m:t>𝑓𝑜𝑟𝑐𝑒</m:t>
                      </m:r>
                      <m:r>
                        <a:rPr lang="en-US" sz="2800" i="1">
                          <a:effectLst/>
                          <a:latin typeface="Cambria Math"/>
                          <a:ea typeface="Calibri"/>
                          <a:cs typeface="Sakkal Majalla"/>
                        </a:rPr>
                        <m:t>=</m:t>
                      </m:r>
                      <m:r>
                        <a:rPr lang="en-US" sz="2800" i="1">
                          <a:effectLst/>
                          <a:latin typeface="Cambria Math"/>
                          <a:ea typeface="Calibri"/>
                          <a:cs typeface="Sakkal Majalla"/>
                        </a:rPr>
                        <m:t>𝑠</m:t>
                      </m:r>
                      <m:r>
                        <a:rPr lang="en-US" sz="2800" i="1">
                          <a:effectLst/>
                          <a:latin typeface="Cambria Math"/>
                          <a:ea typeface="Calibri"/>
                          <a:cs typeface="Sakkal Majalla"/>
                        </a:rPr>
                        <m:t>×</m:t>
                      </m:r>
                      <m:r>
                        <a:rPr lang="en-US" sz="2800" i="1">
                          <a:effectLst/>
                          <a:latin typeface="Cambria Math"/>
                          <a:ea typeface="Calibri"/>
                          <a:cs typeface="Sakkal Majalla"/>
                        </a:rPr>
                        <m:t>𝑦</m:t>
                      </m:r>
                    </m:oMath>
                  </m:oMathPara>
                </a14:m>
                <a:endParaRPr lang="en-US" sz="2800" dirty="0">
                  <a:effectLst/>
                  <a:latin typeface="Cambria Math"/>
                  <a:ea typeface="Calibri"/>
                  <a:cs typeface="Sakkal Majalla"/>
                </a:endParaRPr>
              </a:p>
              <a:p>
                <a:pPr marL="431800" algn="just">
                  <a:lnSpc>
                    <a:spcPct val="130000"/>
                  </a:lnSpc>
                </a:pPr>
                <a:r>
                  <a:rPr lang="ar-EG" sz="2800" dirty="0">
                    <a:effectLst/>
                    <a:latin typeface="Cambria Math"/>
                    <a:ea typeface="Times New Roman"/>
                    <a:cs typeface="Sakkal Majalla"/>
                  </a:rPr>
                  <a:t>وفي وضع التوزان فإن قوة الطرد المركزي تساوي القوة المقاومة للإنحراف</a:t>
                </a:r>
                <a:endParaRPr lang="en-US" sz="2800" dirty="0">
                  <a:effectLst/>
                  <a:latin typeface="Cambria Math"/>
                  <a:ea typeface="Calibri"/>
                  <a:cs typeface="Sakkal Majalla"/>
                </a:endParaRPr>
              </a:p>
              <a:p>
                <a:pPr marL="431800">
                  <a:lnSpc>
                    <a:spcPct val="13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𝑚</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𝜔</m:t>
                          </m:r>
                        </m:e>
                        <m:sup>
                          <m:r>
                            <a:rPr lang="en-US" sz="2800" i="1">
                              <a:effectLst/>
                              <a:latin typeface="Cambria Math"/>
                              <a:ea typeface="Calibri"/>
                              <a:cs typeface="Sakkal Majalla"/>
                            </a:rPr>
                            <m:t>2</m:t>
                          </m:r>
                        </m:sup>
                      </m:sSup>
                      <m:d>
                        <m:dPr>
                          <m:ctrlPr>
                            <a:rPr lang="en-US" sz="2800" i="1">
                              <a:effectLst/>
                              <a:latin typeface="Cambria Math"/>
                              <a:ea typeface="Calibri"/>
                              <a:cs typeface="Sakkal Majalla"/>
                            </a:rPr>
                          </m:ctrlPr>
                        </m:dPr>
                        <m:e>
                          <m:r>
                            <a:rPr lang="en-US" sz="2800" i="1">
                              <a:effectLst/>
                              <a:latin typeface="Cambria Math"/>
                              <a:ea typeface="Calibri"/>
                              <a:cs typeface="Sakkal Majalla"/>
                            </a:rPr>
                            <m:t>𝑦</m:t>
                          </m:r>
                          <m:r>
                            <a:rPr lang="en-US" sz="2800" i="1">
                              <a:effectLst/>
                              <a:latin typeface="Cambria Math"/>
                              <a:ea typeface="Calibri"/>
                              <a:cs typeface="Sakkal Majalla"/>
                            </a:rPr>
                            <m:t>+</m:t>
                          </m:r>
                          <m:r>
                            <a:rPr lang="en-US" sz="2800" i="1">
                              <a:effectLst/>
                              <a:latin typeface="Cambria Math"/>
                              <a:ea typeface="Calibri"/>
                              <a:cs typeface="Sakkal Majalla"/>
                            </a:rPr>
                            <m:t>𝑒</m:t>
                          </m:r>
                        </m:e>
                      </m:d>
                      <m:r>
                        <a:rPr lang="en-US" sz="2800" i="1">
                          <a:effectLst/>
                          <a:latin typeface="Cambria Math"/>
                          <a:ea typeface="Calibri"/>
                          <a:cs typeface="Sakkal Majalla"/>
                        </a:rPr>
                        <m:t>= </m:t>
                      </m:r>
                      <m:r>
                        <a:rPr lang="en-US" sz="2800" i="1">
                          <a:effectLst/>
                          <a:latin typeface="Cambria Math"/>
                          <a:ea typeface="Calibri"/>
                          <a:cs typeface="Sakkal Majalla"/>
                        </a:rPr>
                        <m:t>𝑠</m:t>
                      </m:r>
                      <m:r>
                        <a:rPr lang="en-US" sz="2800" i="1">
                          <a:effectLst/>
                          <a:latin typeface="Cambria Math"/>
                          <a:ea typeface="Calibri"/>
                          <a:cs typeface="Sakkal Majalla"/>
                        </a:rPr>
                        <m:t>×</m:t>
                      </m:r>
                      <m:r>
                        <a:rPr lang="en-US" sz="2800" i="1">
                          <a:effectLst/>
                          <a:latin typeface="Cambria Math"/>
                          <a:ea typeface="Calibri"/>
                          <a:cs typeface="Sakkal Majalla"/>
                        </a:rPr>
                        <m:t>𝑦</m:t>
                      </m:r>
                    </m:oMath>
                  </m:oMathPara>
                </a14:m>
                <a:endParaRPr lang="en-US" sz="2800" dirty="0">
                  <a:effectLst/>
                  <a:latin typeface="Cambria Math"/>
                  <a:ea typeface="Calibri"/>
                  <a:cs typeface="Sakkal Majalla"/>
                </a:endParaRPr>
              </a:p>
            </p:txBody>
          </p:sp>
        </mc:Choice>
        <mc:Fallback>
          <p:sp>
            <p:nvSpPr>
              <p:cNvPr id="5" name="Rectangle 4"/>
              <p:cNvSpPr>
                <a:spLocks noRot="1" noChangeAspect="1" noMove="1" noResize="1" noEditPoints="1" noAdjustHandles="1" noChangeArrowheads="1" noChangeShapeType="1" noTextEdit="1"/>
              </p:cNvSpPr>
              <p:nvPr/>
            </p:nvSpPr>
            <p:spPr>
              <a:xfrm>
                <a:off x="1043608" y="548680"/>
                <a:ext cx="7416824" cy="5693866"/>
              </a:xfrm>
              <a:prstGeom prst="rect">
                <a:avLst/>
              </a:prstGeom>
              <a:blipFill rotWithShape="1">
                <a:blip r:embed="rId2"/>
                <a:stretch>
                  <a:fillRect l="-2794"/>
                </a:stretch>
              </a:blipFill>
            </p:spPr>
            <p:txBody>
              <a:bodyPr/>
              <a:lstStyle/>
              <a:p>
                <a:r>
                  <a:rPr lang="ar-EG">
                    <a:noFill/>
                  </a:rPr>
                  <a:t> </a:t>
                </a:r>
              </a:p>
            </p:txBody>
          </p:sp>
        </mc:Fallback>
      </mc:AlternateContent>
    </p:spTree>
    <p:extLst>
      <p:ext uri="{BB962C8B-B14F-4D97-AF65-F5344CB8AC3E}">
        <p14:creationId xmlns:p14="http://schemas.microsoft.com/office/powerpoint/2010/main" val="1246007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115616" y="620688"/>
                <a:ext cx="7740352" cy="5804602"/>
              </a:xfrm>
              <a:prstGeom prst="rect">
                <a:avLst/>
              </a:prstGeom>
            </p:spPr>
            <p:txBody>
              <a:bodyPr wrap="square">
                <a:spAutoFit/>
              </a:bodyPr>
              <a:lstStyle/>
              <a:p>
                <a:pPr marL="431800">
                  <a:lnSpc>
                    <a:spcPct val="130000"/>
                  </a:lnSpc>
                </a:pPr>
                <a:r>
                  <a:rPr lang="ar-EG" sz="3200" dirty="0" smtClean="0">
                    <a:effectLst/>
                    <a:latin typeface="Cambria Math"/>
                    <a:ea typeface="Calibri"/>
                    <a:cs typeface="Sakkal Majalla"/>
                  </a:rPr>
                  <a:t>من </a:t>
                </a:r>
                <a:r>
                  <a:rPr lang="ar-EG" sz="3200" dirty="0">
                    <a:effectLst/>
                    <a:latin typeface="Cambria Math"/>
                    <a:ea typeface="Calibri"/>
                    <a:cs typeface="Sakkal Majalla"/>
                  </a:rPr>
                  <a:t>المعادلة السابقة نستنتج قيمة الإنحرافات الإضافية والتي تقدر كما يلي:</a:t>
                </a:r>
                <a:endParaRPr lang="en-US" sz="3200" dirty="0">
                  <a:effectLst/>
                  <a:latin typeface="Cambria Math"/>
                  <a:ea typeface="Calibri"/>
                  <a:cs typeface="Sakkal Majalla"/>
                </a:endParaRPr>
              </a:p>
              <a:p>
                <a:pPr algn="l" rtl="0">
                  <a:lnSpc>
                    <a:spcPct val="130000"/>
                  </a:lnSpc>
                  <a:spcAft>
                    <a:spcPts val="0"/>
                  </a:spcAf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𝑦</m:t>
                      </m:r>
                      <m:r>
                        <a:rPr lang="en-US" sz="3200" i="1">
                          <a:effectLst/>
                          <a:latin typeface="Cambria Math"/>
                          <a:ea typeface="Calibri"/>
                          <a:cs typeface="Sakkal Majalla"/>
                        </a:rPr>
                        <m:t>= </m:t>
                      </m:r>
                      <m:f>
                        <m:fPr>
                          <m:ctrlPr>
                            <a:rPr lang="en-US" sz="3200" i="1">
                              <a:effectLst/>
                              <a:latin typeface="Cambria Math"/>
                              <a:ea typeface="Calibri"/>
                              <a:cs typeface="Sakkal Majalla"/>
                            </a:rPr>
                          </m:ctrlPr>
                        </m:fPr>
                        <m:num>
                          <m:r>
                            <a:rPr lang="en-US" sz="3200" i="1">
                              <a:effectLst/>
                              <a:latin typeface="Cambria Math"/>
                              <a:ea typeface="Calibri"/>
                              <a:cs typeface="Sakkal Majalla"/>
                            </a:rPr>
                            <m:t>𝑚</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d>
                            <m:dPr>
                              <m:ctrlPr>
                                <a:rPr lang="en-US" sz="3200" i="1">
                                  <a:effectLst/>
                                  <a:latin typeface="Cambria Math"/>
                                  <a:ea typeface="Calibri"/>
                                  <a:cs typeface="Sakkal Majalla"/>
                                </a:rPr>
                              </m:ctrlPr>
                            </m:dPr>
                            <m:e>
                              <m:r>
                                <a:rPr lang="en-US" sz="3200" i="1">
                                  <a:effectLst/>
                                  <a:latin typeface="Cambria Math"/>
                                  <a:ea typeface="Calibri"/>
                                  <a:cs typeface="Sakkal Majalla"/>
                                </a:rPr>
                                <m:t>𝑦</m:t>
                              </m:r>
                              <m:r>
                                <a:rPr lang="en-US" sz="3200" i="1">
                                  <a:effectLst/>
                                  <a:latin typeface="Cambria Math"/>
                                  <a:ea typeface="Calibri"/>
                                  <a:cs typeface="Sakkal Majalla"/>
                                </a:rPr>
                                <m:t>+</m:t>
                              </m:r>
                              <m:r>
                                <a:rPr lang="en-US" sz="3200" i="1">
                                  <a:effectLst/>
                                  <a:latin typeface="Cambria Math"/>
                                  <a:ea typeface="Calibri"/>
                                  <a:cs typeface="Sakkal Majalla"/>
                                </a:rPr>
                                <m:t>𝑒</m:t>
                              </m:r>
                            </m:e>
                          </m:d>
                        </m:num>
                        <m:den>
                          <m:d>
                            <m:dPr>
                              <m:ctrlPr>
                                <a:rPr lang="en-US" sz="3200" i="1">
                                  <a:effectLst/>
                                  <a:latin typeface="Cambria Math"/>
                                  <a:ea typeface="Calibri"/>
                                  <a:cs typeface="Sakkal Majalla"/>
                                </a:rPr>
                              </m:ctrlPr>
                            </m:dPr>
                            <m:e>
                              <m:r>
                                <a:rPr lang="en-US" sz="3200" i="1">
                                  <a:effectLst/>
                                  <a:latin typeface="Cambria Math"/>
                                  <a:ea typeface="Calibri"/>
                                  <a:cs typeface="Sakkal Majalla"/>
                                </a:rPr>
                                <m:t>𝑠</m:t>
                              </m:r>
                              <m:r>
                                <a:rPr lang="en-US" sz="3200" i="1">
                                  <a:effectLst/>
                                  <a:latin typeface="Cambria Math"/>
                                  <a:ea typeface="Calibri"/>
                                  <a:cs typeface="Sakkal Majalla"/>
                                </a:rPr>
                                <m:t>−</m:t>
                              </m:r>
                              <m:r>
                                <a:rPr lang="en-US" sz="3200" i="1">
                                  <a:effectLst/>
                                  <a:latin typeface="Cambria Math"/>
                                  <a:ea typeface="Calibri"/>
                                  <a:cs typeface="Sakkal Majalla"/>
                                </a:rPr>
                                <m:t>𝑚</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e>
                          </m:d>
                        </m:den>
                      </m:f>
                      <m:r>
                        <a:rPr lang="en-US" sz="3200" i="1">
                          <a:effectLst/>
                          <a:latin typeface="Cambria Math"/>
                          <a:ea typeface="Calibri"/>
                          <a:cs typeface="Sakkal Majalla"/>
                        </a:rPr>
                        <m:t>=</m:t>
                      </m:r>
                      <m:f>
                        <m:fPr>
                          <m:ctrlPr>
                            <a:rPr lang="en-US" sz="3200" i="1">
                              <a:effectLst/>
                              <a:latin typeface="Cambria Math"/>
                              <a:ea typeface="Calibri"/>
                              <a:cs typeface="Sakkal Majalla"/>
                            </a:rPr>
                          </m:ctrlPr>
                        </m:fPr>
                        <m:num>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r>
                            <a:rPr lang="en-US" sz="3200" i="1">
                              <a:effectLst/>
                              <a:latin typeface="Cambria Math"/>
                              <a:ea typeface="Calibri"/>
                              <a:cs typeface="Sakkal Majalla"/>
                            </a:rPr>
                            <m:t>×</m:t>
                          </m:r>
                          <m:r>
                            <a:rPr lang="en-US" sz="3200" i="1">
                              <a:effectLst/>
                              <a:latin typeface="Cambria Math"/>
                              <a:ea typeface="Calibri"/>
                              <a:cs typeface="Sakkal Majalla"/>
                            </a:rPr>
                            <m:t>𝑒</m:t>
                          </m:r>
                        </m:num>
                        <m:den>
                          <m:d>
                            <m:dPr>
                              <m:ctrlPr>
                                <a:rPr lang="en-US" sz="3200" i="1">
                                  <a:effectLst/>
                                  <a:latin typeface="Cambria Math"/>
                                  <a:ea typeface="Calibri"/>
                                  <a:cs typeface="Sakkal Majalla"/>
                                </a:rPr>
                              </m:ctrlPr>
                            </m:dPr>
                            <m:e>
                              <m:f>
                                <m:fPr>
                                  <m:ctrlPr>
                                    <a:rPr lang="en-US" sz="3200" i="1">
                                      <a:effectLst/>
                                      <a:latin typeface="Cambria Math"/>
                                      <a:ea typeface="Calibri"/>
                                      <a:cs typeface="Sakkal Majalla"/>
                                    </a:rPr>
                                  </m:ctrlPr>
                                </m:fPr>
                                <m:num>
                                  <m:r>
                                    <a:rPr lang="en-US" sz="3200" i="1">
                                      <a:effectLst/>
                                      <a:latin typeface="Cambria Math"/>
                                      <a:ea typeface="Calibri"/>
                                      <a:cs typeface="Sakkal Majalla"/>
                                    </a:rPr>
                                    <m:t>𝑠</m:t>
                                  </m:r>
                                </m:num>
                                <m:den>
                                  <m:r>
                                    <a:rPr lang="en-US" sz="3200" i="1">
                                      <a:effectLst/>
                                      <a:latin typeface="Cambria Math"/>
                                      <a:ea typeface="Calibri"/>
                                      <a:cs typeface="Sakkal Majalla"/>
                                    </a:rPr>
                                    <m:t>𝑚</m:t>
                                  </m:r>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den>
                              </m:f>
                            </m:e>
                          </m:d>
                        </m:den>
                      </m:f>
                    </m:oMath>
                  </m:oMathPara>
                </a14:m>
                <a:endParaRPr lang="en-US" sz="3200" dirty="0">
                  <a:effectLst/>
                  <a:latin typeface="Cambria Math"/>
                  <a:ea typeface="Calibri"/>
                  <a:cs typeface="Sakkal Majalla"/>
                </a:endParaRPr>
              </a:p>
              <a:p>
                <a:pPr marL="431800" algn="just">
                  <a:lnSpc>
                    <a:spcPct val="130000"/>
                  </a:lnSpc>
                </a:pPr>
                <a:r>
                  <a:rPr lang="en-US" sz="3200" dirty="0">
                    <a:effectLst/>
                    <a:latin typeface="Sakkal Majalla"/>
                    <a:ea typeface="Times New Roman"/>
                    <a:cs typeface="Sakkal Majalla"/>
                  </a:rPr>
                  <a:t> </a:t>
                </a:r>
                <a:r>
                  <a:rPr lang="ar-EG" sz="3200" dirty="0">
                    <a:effectLst/>
                    <a:latin typeface="Sakkal Majalla"/>
                    <a:ea typeface="Times New Roman"/>
                    <a:cs typeface="Sakkal Majalla"/>
                  </a:rPr>
                  <a:t>بالتعويض بالمعادلة السابقة في معادلة التردد الدائري نحصل على الإنحرافات الإضافية بمعلومية التردد الدائري كما يلي: </a:t>
                </a:r>
                <a:endParaRPr lang="en-US" sz="3200" dirty="0">
                  <a:effectLst/>
                  <a:latin typeface="Cambria Math"/>
                  <a:ea typeface="Calibri"/>
                  <a:cs typeface="Sakkal Majalla"/>
                </a:endParaRPr>
              </a:p>
              <a:p>
                <a:pPr marL="1092200" algn="ctr">
                  <a:lnSpc>
                    <a:spcPct val="130000"/>
                  </a:lnSpc>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𝜔</m:t>
                          </m:r>
                        </m:e>
                        <m:sub>
                          <m:r>
                            <a:rPr lang="en-US" sz="3200" i="1">
                              <a:effectLst/>
                              <a:latin typeface="Cambria Math"/>
                              <a:ea typeface="Calibri"/>
                              <a:cs typeface="Sakkal Majalla"/>
                            </a:rPr>
                            <m:t>𝑛</m:t>
                          </m:r>
                        </m:sub>
                      </m:sSub>
                      <m:r>
                        <a:rPr lang="en-US" sz="3200" i="1">
                          <a:effectLst/>
                          <a:latin typeface="Cambria Math"/>
                          <a:ea typeface="Calibri"/>
                          <a:cs typeface="Sakkal Majalla"/>
                        </a:rPr>
                        <m:t>=</m:t>
                      </m:r>
                      <m:rad>
                        <m:radPr>
                          <m:degHide m:val="on"/>
                          <m:ctrlPr>
                            <a:rPr lang="en-US" sz="3200" i="1">
                              <a:effectLst/>
                              <a:latin typeface="Cambria Math"/>
                              <a:ea typeface="Calibri"/>
                              <a:cs typeface="Sakkal Majalla"/>
                            </a:rPr>
                          </m:ctrlPr>
                        </m:radPr>
                        <m:deg/>
                        <m:e>
                          <m:f>
                            <m:fPr>
                              <m:ctrlPr>
                                <a:rPr lang="en-US" sz="3200" i="1">
                                  <a:effectLst/>
                                  <a:latin typeface="Cambria Math"/>
                                  <a:ea typeface="Calibri"/>
                                  <a:cs typeface="Sakkal Majalla"/>
                                </a:rPr>
                              </m:ctrlPr>
                            </m:fPr>
                            <m:num>
                              <m:r>
                                <a:rPr lang="en-US" sz="3200" i="1">
                                  <a:effectLst/>
                                  <a:latin typeface="Cambria Math"/>
                                  <a:ea typeface="Calibri"/>
                                  <a:cs typeface="Sakkal Majalla"/>
                                </a:rPr>
                                <m:t> </m:t>
                              </m:r>
                              <m:r>
                                <a:rPr lang="en-US" sz="3200" i="1">
                                  <a:effectLst/>
                                  <a:latin typeface="Cambria Math"/>
                                  <a:ea typeface="Calibri"/>
                                  <a:cs typeface="Sakkal Majalla"/>
                                </a:rPr>
                                <m:t>𝑠</m:t>
                              </m:r>
                            </m:num>
                            <m:den>
                              <m:r>
                                <a:rPr lang="en-US" sz="3200" i="1">
                                  <a:effectLst/>
                                  <a:latin typeface="Cambria Math"/>
                                  <a:ea typeface="Calibri"/>
                                  <a:cs typeface="Sakkal Majalla"/>
                                </a:rPr>
                                <m:t>𝑚</m:t>
                              </m:r>
                            </m:den>
                          </m:f>
                        </m:e>
                      </m:rad>
                      <m:r>
                        <a:rPr lang="en-US" sz="3200" i="1">
                          <a:effectLst/>
                          <a:latin typeface="Cambria Math"/>
                          <a:ea typeface="Calibri"/>
                          <a:cs typeface="Sakkal Majalla"/>
                        </a:rPr>
                        <m:t>   </m:t>
                      </m:r>
                      <m:r>
                        <a:rPr lang="en-US" sz="3200" i="1">
                          <a:effectLst/>
                          <a:latin typeface="Cambria Math"/>
                          <a:ea typeface="Calibri"/>
                          <a:cs typeface="Sakkal Majalla"/>
                        </a:rPr>
                        <m:t>𝑜𝑟</m:t>
                      </m:r>
                      <m:r>
                        <a:rPr lang="en-US" sz="3200" i="1">
                          <a:effectLst/>
                          <a:latin typeface="Cambria Math"/>
                          <a:ea typeface="Calibri"/>
                          <a:cs typeface="Sakkal Majalla"/>
                        </a:rPr>
                        <m:t>  </m:t>
                      </m:r>
                      <m:r>
                        <a:rPr lang="en-US" sz="3200" i="1">
                          <a:effectLst/>
                          <a:latin typeface="Cambria Math"/>
                          <a:ea typeface="Calibri"/>
                          <a:cs typeface="Sakkal Majalla"/>
                        </a:rPr>
                        <m:t>𝑦</m:t>
                      </m:r>
                      <m:r>
                        <a:rPr lang="en-US" sz="3200" i="1">
                          <a:effectLst/>
                          <a:latin typeface="Cambria Math"/>
                          <a:ea typeface="Calibri"/>
                          <a:cs typeface="Sakkal Majalla"/>
                        </a:rPr>
                        <m:t>=</m:t>
                      </m:r>
                      <m:f>
                        <m:fPr>
                          <m:ctrlPr>
                            <a:rPr lang="en-US" sz="3200" i="1">
                              <a:effectLst/>
                              <a:latin typeface="Cambria Math"/>
                              <a:ea typeface="Calibri"/>
                              <a:cs typeface="Sakkal Majalla"/>
                            </a:rPr>
                          </m:ctrlPr>
                        </m:fPr>
                        <m:num>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r>
                            <a:rPr lang="en-US" sz="3200" i="1">
                              <a:effectLst/>
                              <a:latin typeface="Cambria Math"/>
                              <a:ea typeface="Calibri"/>
                              <a:cs typeface="Sakkal Majalla"/>
                            </a:rPr>
                            <m:t>×</m:t>
                          </m:r>
                          <m:r>
                            <a:rPr lang="en-US" sz="3200" i="1">
                              <a:effectLst/>
                              <a:latin typeface="Cambria Math"/>
                              <a:ea typeface="Calibri"/>
                              <a:cs typeface="Sakkal Majalla"/>
                            </a:rPr>
                            <m:t>𝑒</m:t>
                          </m:r>
                        </m:num>
                        <m:den>
                          <m:sSup>
                            <m:sSupPr>
                              <m:ctrlPr>
                                <a:rPr lang="en-US" sz="3200" i="1">
                                  <a:effectLst/>
                                  <a:latin typeface="Cambria Math"/>
                                  <a:ea typeface="Calibri"/>
                                  <a:cs typeface="Sakkal Majalla"/>
                                </a:rPr>
                              </m:ctrlPr>
                            </m:sSupPr>
                            <m:e>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𝜔</m:t>
                                      </m:r>
                                    </m:e>
                                    <m:sub>
                                      <m:r>
                                        <a:rPr lang="en-US" sz="3200" i="1">
                                          <a:effectLst/>
                                          <a:latin typeface="Cambria Math"/>
                                          <a:ea typeface="Calibri"/>
                                          <a:cs typeface="Sakkal Majalla"/>
                                        </a:rPr>
                                        <m:t>𝑛</m:t>
                                      </m:r>
                                    </m:sub>
                                  </m:sSub>
                                </m:e>
                              </m:d>
                            </m:e>
                            <m:sup>
                              <m:r>
                                <a:rPr lang="en-US" sz="3200" i="1">
                                  <a:effectLst/>
                                  <a:latin typeface="Cambria Math"/>
                                  <a:ea typeface="Calibri"/>
                                  <a:cs typeface="Sakkal Majalla"/>
                                </a:rPr>
                                <m:t>2</m:t>
                              </m:r>
                            </m:sup>
                          </m:sSup>
                          <m:r>
                            <a:rPr lang="en-US" sz="3200" i="1">
                              <a:effectLst/>
                              <a:latin typeface="Cambria Math"/>
                              <a:ea typeface="Calibri"/>
                              <a:cs typeface="Sakkal Majalla"/>
                            </a:rPr>
                            <m:t>−</m:t>
                          </m:r>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den>
                      </m:f>
                    </m:oMath>
                  </m:oMathPara>
                </a14:m>
                <a:endParaRPr lang="en-US" sz="3200" dirty="0">
                  <a:effectLst/>
                  <a:latin typeface="Cambria Math"/>
                  <a:ea typeface="Calibri"/>
                  <a:cs typeface="Sakkal Majalla"/>
                </a:endParaRPr>
              </a:p>
            </p:txBody>
          </p:sp>
        </mc:Choice>
        <mc:Fallback>
          <p:sp>
            <p:nvSpPr>
              <p:cNvPr id="5" name="Rectangle 4"/>
              <p:cNvSpPr>
                <a:spLocks noRot="1" noChangeAspect="1" noMove="1" noResize="1" noEditPoints="1" noAdjustHandles="1" noChangeArrowheads="1" noChangeShapeType="1" noTextEdit="1"/>
              </p:cNvSpPr>
              <p:nvPr/>
            </p:nvSpPr>
            <p:spPr>
              <a:xfrm>
                <a:off x="1115616" y="620688"/>
                <a:ext cx="7740352" cy="5804602"/>
              </a:xfrm>
              <a:prstGeom prst="rect">
                <a:avLst/>
              </a:prstGeom>
              <a:blipFill rotWithShape="1">
                <a:blip r:embed="rId2"/>
                <a:stretch>
                  <a:fillRect l="-3071"/>
                </a:stretch>
              </a:blipFill>
            </p:spPr>
            <p:txBody>
              <a:bodyPr/>
              <a:lstStyle/>
              <a:p>
                <a:r>
                  <a:rPr lang="ar-EG">
                    <a:noFill/>
                  </a:rPr>
                  <a:t> </a:t>
                </a:r>
              </a:p>
            </p:txBody>
          </p:sp>
        </mc:Fallback>
      </mc:AlternateContent>
    </p:spTree>
    <p:extLst>
      <p:ext uri="{BB962C8B-B14F-4D97-AF65-F5344CB8AC3E}">
        <p14:creationId xmlns:p14="http://schemas.microsoft.com/office/powerpoint/2010/main" val="2133108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187624" y="548680"/>
                <a:ext cx="7740352" cy="5455083"/>
              </a:xfrm>
              <a:prstGeom prst="rect">
                <a:avLst/>
              </a:prstGeom>
            </p:spPr>
            <p:txBody>
              <a:bodyPr wrap="square">
                <a:spAutoFit/>
              </a:bodyPr>
              <a:lstStyle/>
              <a:p>
                <a:pPr marL="431800" algn="just">
                  <a:lnSpc>
                    <a:spcPct val="130000"/>
                  </a:lnSpc>
                </a:pPr>
                <a:r>
                  <a:rPr lang="ar-EG" sz="2800" b="1" dirty="0" smtClean="0">
                    <a:effectLst/>
                    <a:latin typeface="Cambria Math"/>
                    <a:ea typeface="Calibri"/>
                    <a:cs typeface="Sakkal Majalla"/>
                  </a:rPr>
                  <a:t>ملاحظات </a:t>
                </a:r>
                <a:r>
                  <a:rPr lang="ar-EG" sz="2800" b="1" dirty="0">
                    <a:effectLst/>
                    <a:latin typeface="Cambria Math"/>
                    <a:ea typeface="Calibri"/>
                    <a:cs typeface="Sakkal Majalla"/>
                  </a:rPr>
                  <a:t>على المعادلة السابقة:</a:t>
                </a:r>
                <a:endParaRPr lang="en-US" sz="2800" dirty="0">
                  <a:effectLst/>
                  <a:latin typeface="Cambria Math"/>
                  <a:ea typeface="Calibri"/>
                  <a:cs typeface="Sakkal Majalla"/>
                </a:endParaRPr>
              </a:p>
              <a:p>
                <a:pPr marL="342900" lvl="0" indent="-342900" algn="just">
                  <a:lnSpc>
                    <a:spcPct val="130000"/>
                  </a:lnSpc>
                  <a:buSzPts val="1800"/>
                  <a:buFont typeface="Sakkal Majalla"/>
                  <a:buAutoNum type="arabicPeriod"/>
                </a:pPr>
                <a:r>
                  <a:rPr lang="ar-EG" sz="2800" dirty="0">
                    <a:effectLst/>
                    <a:latin typeface="Cambria Math"/>
                    <a:ea typeface="Calibri"/>
                    <a:cs typeface="Sakkal Majalla"/>
                  </a:rPr>
                  <a:t>عندما </a:t>
                </a:r>
                <a14:m>
                  <m:oMath xmlns:m="http://schemas.openxmlformats.org/officeDocument/2006/math">
                    <m:d>
                      <m:dPr>
                        <m:ctrlPr>
                          <a:rPr lang="en-US" sz="2800" i="1">
                            <a:effectLst/>
                            <a:latin typeface="Cambria Math"/>
                            <a:ea typeface="Calibri"/>
                            <a:cs typeface="Sakkal Majalla"/>
                          </a:rPr>
                        </m:ctrlPr>
                      </m:dPr>
                      <m:e>
                        <m:r>
                          <a:rPr lang="en-US" sz="2800">
                            <a:effectLst/>
                            <a:latin typeface="Cambria Math"/>
                            <a:ea typeface="Calibri"/>
                            <a:cs typeface="Sakkal Majalla"/>
                            <a:sym typeface="Symbol"/>
                          </a:rPr>
                          <m:t></m:t>
                        </m:r>
                      </m:e>
                    </m:d>
                  </m:oMath>
                </a14:m>
                <a:r>
                  <a:rPr lang="ar-EG" sz="2800" dirty="0">
                    <a:effectLst/>
                    <a:latin typeface="Cambria Math"/>
                    <a:ea typeface="Calibri"/>
                    <a:cs typeface="Sakkal Majalla"/>
                  </a:rPr>
                  <a:t> تكون أكبر من </a:t>
                </a:r>
                <a14:m>
                  <m:oMath xmlns:m="http://schemas.openxmlformats.org/officeDocument/2006/math">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sym typeface="Symbol"/>
                              </a:rPr>
                              <m:t></m:t>
                            </m:r>
                          </m:e>
                          <m:sub>
                            <m:r>
                              <a:rPr lang="en-US" sz="2800" i="1">
                                <a:effectLst/>
                                <a:latin typeface="Cambria Math"/>
                                <a:ea typeface="Calibri"/>
                                <a:cs typeface="Sakkal Majalla"/>
                              </a:rPr>
                              <m:t>𝑛</m:t>
                            </m:r>
                          </m:sub>
                        </m:sSub>
                      </m:e>
                    </m:d>
                  </m:oMath>
                </a14:m>
                <a:r>
                  <a:rPr lang="ar-EG" sz="2800" dirty="0">
                    <a:effectLst/>
                    <a:latin typeface="Cambria Math"/>
                    <a:ea typeface="Calibri"/>
                    <a:cs typeface="Sakkal Majalla"/>
                  </a:rPr>
                  <a:t> فإن قيمة الإنحرافات الإضافية </a:t>
                </a:r>
                <a:r>
                  <a:rPr lang="en-US" sz="2800" dirty="0">
                    <a:effectLst/>
                    <a:latin typeface="Cambria Math"/>
                    <a:ea typeface="Calibri"/>
                    <a:cs typeface="Sakkal Majalla"/>
                  </a:rPr>
                  <a:t>(y)</a:t>
                </a:r>
                <a:r>
                  <a:rPr lang="ar-EG" sz="2800" dirty="0">
                    <a:effectLst/>
                    <a:latin typeface="Cambria Math"/>
                    <a:ea typeface="Calibri"/>
                    <a:cs typeface="Sakkal Majalla"/>
                  </a:rPr>
                  <a:t> سوف تكون سالبة وهذا يعني أن العمود سوف ينحرف في الإتجاه المعاكس كما هو موضح بالخطوط الغير متصلة في الجزء </a:t>
                </a:r>
                <a:r>
                  <a:rPr lang="en-US" sz="2800" dirty="0">
                    <a:effectLst/>
                    <a:latin typeface="Cambria Math"/>
                    <a:ea typeface="Calibri"/>
                    <a:cs typeface="Sakkal Majalla"/>
                  </a:rPr>
                  <a:t>(b)</a:t>
                </a:r>
                <a:r>
                  <a:rPr lang="ar-EG" sz="2800" dirty="0">
                    <a:effectLst/>
                    <a:latin typeface="Cambria Math"/>
                    <a:ea typeface="Calibri"/>
                    <a:cs typeface="Sakkal Majalla"/>
                  </a:rPr>
                  <a:t> من الشكل.</a:t>
                </a:r>
                <a:endParaRPr lang="en-US" sz="2800" dirty="0">
                  <a:effectLst/>
                  <a:latin typeface="Cambria Math"/>
                  <a:ea typeface="Calibri"/>
                  <a:cs typeface="Sakkal Majalla"/>
                </a:endParaRPr>
              </a:p>
              <a:p>
                <a:pPr marL="342900" lvl="0" indent="-342900" algn="just">
                  <a:lnSpc>
                    <a:spcPct val="130000"/>
                  </a:lnSpc>
                  <a:buSzPts val="1800"/>
                  <a:buFont typeface="Sakkal Majalla"/>
                  <a:buAutoNum type="arabicPeriod"/>
                </a:pPr>
                <a:r>
                  <a:rPr lang="ar-EG" sz="2800" dirty="0">
                    <a:effectLst/>
                    <a:latin typeface="Cambria Math"/>
                    <a:ea typeface="Calibri"/>
                    <a:cs typeface="Sakkal Majalla"/>
                  </a:rPr>
                  <a:t>لكي يتم جعل قيمة الإنحرافات الإضافية </a:t>
                </a:r>
                <a:r>
                  <a:rPr lang="en-US" sz="2800" dirty="0">
                    <a:effectLst/>
                    <a:latin typeface="Cambria Math"/>
                    <a:ea typeface="Calibri"/>
                    <a:cs typeface="Sakkal Majalla"/>
                  </a:rPr>
                  <a:t>(y)</a:t>
                </a:r>
                <a:r>
                  <a:rPr lang="ar-EG" sz="2800" dirty="0">
                    <a:effectLst/>
                    <a:latin typeface="Cambria Math"/>
                    <a:ea typeface="Calibri"/>
                    <a:cs typeface="Sakkal Majalla"/>
                  </a:rPr>
                  <a:t> موجبة دائما ، فإن كلا من الإشارة السالبة والموجية تؤخذ في الإعتبار كما يلي:</a:t>
                </a:r>
                <a:endParaRPr lang="en-US" sz="2800" dirty="0">
                  <a:effectLst/>
                  <a:latin typeface="Cambria Math"/>
                  <a:ea typeface="Calibri"/>
                  <a:cs typeface="Sakkal Majalla"/>
                </a:endParaRPr>
              </a:p>
              <a:p>
                <a:pPr marL="660400" algn="ctr">
                  <a:lnSpc>
                    <a:spcPct val="115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𝑦</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sSup>
                            <m:sSupPr>
                              <m:ctrlPr>
                                <a:rPr lang="en-US" sz="2800" i="1">
                                  <a:effectLst/>
                                  <a:latin typeface="Cambria Math"/>
                                  <a:ea typeface="Calibri"/>
                                  <a:cs typeface="Sakkal Majalla"/>
                                </a:rPr>
                              </m:ctrlPr>
                            </m:sSupPr>
                            <m:e>
                              <m:r>
                                <a:rPr lang="en-US" sz="2800" i="1">
                                  <a:effectLst/>
                                  <a:latin typeface="Cambria Math"/>
                                  <a:ea typeface="Calibri"/>
                                  <a:cs typeface="Sakkal Majalla"/>
                                </a:rPr>
                                <m:t>𝜔</m:t>
                              </m:r>
                            </m:e>
                            <m:sup>
                              <m:r>
                                <a:rPr lang="en-US" sz="2800" i="1">
                                  <a:effectLst/>
                                  <a:latin typeface="Cambria Math"/>
                                  <a:ea typeface="Calibri"/>
                                  <a:cs typeface="Sakkal Majalla"/>
                                </a:rPr>
                                <m:t>2</m:t>
                              </m:r>
                            </m:sup>
                          </m:sSup>
                          <m:r>
                            <a:rPr lang="en-US" sz="2800" i="1">
                              <a:effectLst/>
                              <a:latin typeface="Cambria Math"/>
                              <a:ea typeface="Calibri"/>
                              <a:cs typeface="Sakkal Majalla"/>
                            </a:rPr>
                            <m:t>×</m:t>
                          </m:r>
                          <m:r>
                            <a:rPr lang="en-US" sz="2800" i="1">
                              <a:effectLst/>
                              <a:latin typeface="Cambria Math"/>
                              <a:ea typeface="Calibri"/>
                              <a:cs typeface="Sakkal Majalla"/>
                            </a:rPr>
                            <m:t>𝑒</m:t>
                          </m:r>
                        </m:num>
                        <m:den>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𝜔</m:t>
                              </m:r>
                            </m:e>
                            <m:sup>
                              <m:r>
                                <a:rPr lang="en-US" sz="2800" i="1">
                                  <a:effectLst/>
                                  <a:latin typeface="Cambria Math"/>
                                  <a:ea typeface="Calibri"/>
                                  <a:cs typeface="Sakkal Majalla"/>
                                </a:rPr>
                                <m:t>2</m:t>
                              </m:r>
                            </m:sup>
                          </m:sSup>
                        </m:den>
                      </m:f>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 </m:t>
                          </m:r>
                          <m:r>
                            <a:rPr lang="en-US" sz="2800" i="1">
                              <a:effectLst/>
                              <a:latin typeface="Cambria Math"/>
                              <a:ea typeface="Calibri"/>
                              <a:cs typeface="Sakkal Majalla"/>
                            </a:rPr>
                            <m:t>𝑒</m:t>
                          </m:r>
                        </m:num>
                        <m:den>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𝑛</m:t>
                                          </m:r>
                                        </m:sub>
                                      </m:sSub>
                                    </m:num>
                                    <m:den>
                                      <m:r>
                                        <a:rPr lang="en-US" sz="2800" i="1">
                                          <a:effectLst/>
                                          <a:latin typeface="Cambria Math"/>
                                          <a:ea typeface="Calibri"/>
                                          <a:cs typeface="Sakkal Majalla"/>
                                        </a:rPr>
                                        <m:t>𝜔</m:t>
                                      </m:r>
                                    </m:den>
                                  </m:f>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r>
                            <a:rPr lang="en-US" sz="2800" i="1">
                              <a:effectLst/>
                              <a:latin typeface="Cambria Math"/>
                              <a:ea typeface="Calibri"/>
                              <a:cs typeface="Sakkal Majalla"/>
                            </a:rPr>
                            <m:t>1</m:t>
                          </m:r>
                        </m:den>
                      </m:f>
                      <m:r>
                        <a:rPr lang="en-US" sz="2800">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 </m:t>
                          </m:r>
                          <m:r>
                            <a:rPr lang="en-US" sz="2800" i="1">
                              <a:effectLst/>
                              <a:latin typeface="Cambria Math"/>
                              <a:ea typeface="Calibri"/>
                              <a:cs typeface="Sakkal Majalla"/>
                            </a:rPr>
                            <m:t>𝑒</m:t>
                          </m:r>
                        </m:num>
                        <m:den>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𝜔</m:t>
                                          </m:r>
                                        </m:e>
                                        <m:sub>
                                          <m:r>
                                            <a:rPr lang="en-US" sz="2800" i="1">
                                              <a:effectLst/>
                                              <a:latin typeface="Cambria Math"/>
                                              <a:ea typeface="Calibri"/>
                                              <a:cs typeface="Sakkal Majalla"/>
                                            </a:rPr>
                                            <m:t>𝑐</m:t>
                                          </m:r>
                                        </m:sub>
                                      </m:sSub>
                                    </m:num>
                                    <m:den>
                                      <m:r>
                                        <a:rPr lang="en-US" sz="2800" i="1">
                                          <a:effectLst/>
                                          <a:latin typeface="Cambria Math"/>
                                          <a:ea typeface="Calibri"/>
                                          <a:cs typeface="Sakkal Majalla"/>
                                        </a:rPr>
                                        <m:t>𝜔</m:t>
                                      </m:r>
                                    </m:den>
                                  </m:f>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r>
                            <a:rPr lang="en-US" sz="2800" i="1">
                              <a:effectLst/>
                              <a:latin typeface="Cambria Math"/>
                              <a:ea typeface="Calibri"/>
                              <a:cs typeface="Sakkal Majalla"/>
                            </a:rPr>
                            <m:t>1</m:t>
                          </m:r>
                        </m:den>
                      </m:f>
                    </m:oMath>
                  </m:oMathPara>
                </a14:m>
                <a:endParaRPr lang="en-US" sz="2800" dirty="0">
                  <a:effectLst/>
                  <a:latin typeface="Cambria Math"/>
                  <a:ea typeface="Calibri"/>
                  <a:cs typeface="Sakkal Majalla"/>
                </a:endParaRPr>
              </a:p>
            </p:txBody>
          </p:sp>
        </mc:Choice>
        <mc:Fallback>
          <p:sp>
            <p:nvSpPr>
              <p:cNvPr id="5" name="Rectangle 4"/>
              <p:cNvSpPr>
                <a:spLocks noRot="1" noChangeAspect="1" noMove="1" noResize="1" noEditPoints="1" noAdjustHandles="1" noChangeArrowheads="1" noChangeShapeType="1" noTextEdit="1"/>
              </p:cNvSpPr>
              <p:nvPr/>
            </p:nvSpPr>
            <p:spPr>
              <a:xfrm>
                <a:off x="1187624" y="548680"/>
                <a:ext cx="7740352" cy="5455083"/>
              </a:xfrm>
              <a:prstGeom prst="rect">
                <a:avLst/>
              </a:prstGeom>
              <a:blipFill rotWithShape="1">
                <a:blip r:embed="rId2"/>
                <a:stretch>
                  <a:fillRect l="-2756" r="-630"/>
                </a:stretch>
              </a:blipFill>
            </p:spPr>
            <p:txBody>
              <a:bodyPr/>
              <a:lstStyle/>
              <a:p>
                <a:r>
                  <a:rPr lang="ar-EG">
                    <a:noFill/>
                  </a:rPr>
                  <a:t> </a:t>
                </a:r>
              </a:p>
            </p:txBody>
          </p:sp>
        </mc:Fallback>
      </mc:AlternateContent>
    </p:spTree>
    <p:extLst>
      <p:ext uri="{BB962C8B-B14F-4D97-AF65-F5344CB8AC3E}">
        <p14:creationId xmlns:p14="http://schemas.microsoft.com/office/powerpoint/2010/main" val="2122370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475656" y="332656"/>
                <a:ext cx="7272808" cy="6267228"/>
              </a:xfrm>
              <a:prstGeom prst="rect">
                <a:avLst/>
              </a:prstGeom>
            </p:spPr>
            <p:txBody>
              <a:bodyPr wrap="square">
                <a:spAutoFit/>
              </a:bodyPr>
              <a:lstStyle/>
              <a:p>
                <a:pPr marL="342900" lvl="0" indent="-342900" algn="just">
                  <a:lnSpc>
                    <a:spcPct val="130000"/>
                  </a:lnSpc>
                  <a:buSzPts val="1800"/>
                  <a:buFont typeface="+mj-lt"/>
                  <a:buAutoNum type="arabicPeriod" startAt="3"/>
                </a:pPr>
                <a:r>
                  <a:rPr lang="ar-EG" sz="3200" dirty="0" smtClean="0">
                    <a:effectLst/>
                    <a:latin typeface="Cambria Math"/>
                    <a:ea typeface="Calibri"/>
                    <a:cs typeface="Sakkal Majalla"/>
                  </a:rPr>
                  <a:t>عندما </a:t>
                </a:r>
                <a14:m>
                  <m:oMath xmlns:m="http://schemas.openxmlformats.org/officeDocument/2006/math">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a:effectLst/>
                                <a:latin typeface="Cambria Math"/>
                                <a:ea typeface="Calibri"/>
                                <a:cs typeface="Sakkal Majalla"/>
                                <a:sym typeface="Symbol"/>
                              </a:rPr>
                              <m:t></m:t>
                            </m:r>
                          </m:e>
                          <m:sub>
                            <m:r>
                              <a:rPr lang="en-US" sz="3200" i="1">
                                <a:effectLst/>
                                <a:latin typeface="Cambria Math"/>
                                <a:ea typeface="Calibri"/>
                                <a:cs typeface="Sakkal Majalla"/>
                              </a:rPr>
                              <m:t>𝑛</m:t>
                            </m:r>
                          </m:sub>
                        </m:sSub>
                      </m:e>
                    </m:d>
                  </m:oMath>
                </a14:m>
                <a:r>
                  <a:rPr lang="en-US" sz="3200" dirty="0">
                    <a:effectLst/>
                    <a:latin typeface="Sakkal Majalla"/>
                    <a:ea typeface="Calibri"/>
                    <a:cs typeface="Sakkal Majalla"/>
                  </a:rPr>
                  <a:t> </a:t>
                </a:r>
                <a:r>
                  <a:rPr lang="ar-EG" sz="3200" dirty="0">
                    <a:effectLst/>
                    <a:latin typeface="Sakkal Majalla"/>
                    <a:ea typeface="Calibri"/>
                    <a:cs typeface="Sakkal Majalla"/>
                  </a:rPr>
                  <a:t>تساوي </a:t>
                </a:r>
                <a14:m>
                  <m:oMath xmlns:m="http://schemas.openxmlformats.org/officeDocument/2006/math">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i="1">
                                <a:effectLst/>
                                <a:latin typeface="Cambria Math"/>
                                <a:ea typeface="Calibri"/>
                                <a:cs typeface="Sakkal Majalla"/>
                                <a:sym typeface="Symbol"/>
                              </a:rPr>
                              <m:t></m:t>
                            </m:r>
                          </m:e>
                          <m:sub>
                            <m:r>
                              <a:rPr lang="en-US" sz="3200" i="1">
                                <a:effectLst/>
                                <a:latin typeface="Cambria Math"/>
                                <a:ea typeface="Calibri"/>
                                <a:cs typeface="Sakkal Majalla"/>
                              </a:rPr>
                              <m:t>𝑐</m:t>
                            </m:r>
                          </m:sub>
                        </m:sSub>
                      </m:e>
                    </m:d>
                  </m:oMath>
                </a14:m>
                <a:r>
                  <a:rPr lang="ar-EG" sz="3200" dirty="0">
                    <a:effectLst/>
                    <a:latin typeface="Cambria Math"/>
                    <a:ea typeface="Calibri"/>
                    <a:cs typeface="Sakkal Majalla"/>
                  </a:rPr>
                  <a:t> فإن قيمة الإنحرافات الإضافية </a:t>
                </a:r>
                <a:r>
                  <a:rPr lang="en-US" sz="3200" dirty="0">
                    <a:effectLst/>
                    <a:latin typeface="Cambria Math"/>
                    <a:ea typeface="Calibri"/>
                    <a:cs typeface="Sakkal Majalla"/>
                  </a:rPr>
                  <a:t>(y)</a:t>
                </a:r>
                <a:r>
                  <a:rPr lang="ar-EG" sz="3200" dirty="0">
                    <a:effectLst/>
                    <a:latin typeface="Cambria Math"/>
                    <a:ea typeface="Calibri"/>
                    <a:cs typeface="Sakkal Majalla"/>
                  </a:rPr>
                  <a:t> تصبح لا نهائية ويطلق على التردد الدائري </a:t>
                </a:r>
                <a14:m>
                  <m:oMath xmlns:m="http://schemas.openxmlformats.org/officeDocument/2006/math">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i="1">
                                <a:effectLst/>
                                <a:latin typeface="Cambria Math"/>
                                <a:ea typeface="Calibri"/>
                                <a:cs typeface="Sakkal Majalla"/>
                                <a:sym typeface="Symbol"/>
                              </a:rPr>
                              <m:t></m:t>
                            </m:r>
                          </m:e>
                          <m:sub>
                            <m:r>
                              <a:rPr lang="en-US" sz="3200" i="1">
                                <a:effectLst/>
                                <a:latin typeface="Cambria Math"/>
                                <a:ea typeface="Calibri"/>
                                <a:cs typeface="Sakkal Majalla"/>
                              </a:rPr>
                              <m:t>𝑐</m:t>
                            </m:r>
                          </m:sub>
                        </m:sSub>
                      </m:e>
                    </m:d>
                  </m:oMath>
                </a14:m>
                <a:r>
                  <a:rPr lang="ar-EG" sz="3200" dirty="0">
                    <a:effectLst/>
                    <a:latin typeface="Cambria Math"/>
                    <a:ea typeface="Calibri"/>
                    <a:cs typeface="Sakkal Majalla"/>
                  </a:rPr>
                  <a:t> أنه السرعة الحرجة للعمود ويعبر عنه رياضيا كما يلي:</a:t>
                </a:r>
                <a:endParaRPr lang="en-US" sz="3200" dirty="0">
                  <a:effectLst/>
                  <a:latin typeface="Cambria Math"/>
                  <a:ea typeface="Calibri"/>
                  <a:cs typeface="Sakkal Majalla"/>
                </a:endParaRPr>
              </a:p>
              <a:p>
                <a:pPr marL="660400" algn="ctr">
                  <a:lnSpc>
                    <a:spcPct val="115000"/>
                  </a:lnSpc>
                </a:pPr>
                <a14:m>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𝜔</m:t>
                        </m:r>
                      </m:e>
                      <m:sub>
                        <m:r>
                          <a:rPr lang="en-US" sz="3200" i="1">
                            <a:effectLst/>
                            <a:latin typeface="Cambria Math"/>
                            <a:ea typeface="Calibri"/>
                            <a:cs typeface="Sakkal Majalla"/>
                          </a:rPr>
                          <m:t>𝑐</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𝜔</m:t>
                        </m:r>
                      </m:e>
                      <m:sub>
                        <m:r>
                          <a:rPr lang="en-US" sz="3200" i="1">
                            <a:effectLst/>
                            <a:latin typeface="Cambria Math"/>
                            <a:ea typeface="Calibri"/>
                            <a:cs typeface="Sakkal Majalla"/>
                          </a:rPr>
                          <m:t>𝑛</m:t>
                        </m:r>
                      </m:sub>
                    </m:sSub>
                    <m:r>
                      <a:rPr lang="en-US" sz="3200" i="1">
                        <a:effectLst/>
                        <a:latin typeface="Cambria Math"/>
                        <a:ea typeface="Calibri"/>
                        <a:cs typeface="Sakkal Majalla"/>
                      </a:rPr>
                      <m:t>=</m:t>
                    </m:r>
                    <m:rad>
                      <m:radPr>
                        <m:degHide m:val="on"/>
                        <m:ctrlPr>
                          <a:rPr lang="en-US" sz="3200" i="1">
                            <a:effectLst/>
                            <a:latin typeface="Cambria Math"/>
                            <a:ea typeface="Calibri"/>
                            <a:cs typeface="Sakkal Majalla"/>
                          </a:rPr>
                        </m:ctrlPr>
                      </m:radPr>
                      <m:deg/>
                      <m:e>
                        <m:f>
                          <m:fPr>
                            <m:ctrlPr>
                              <a:rPr lang="en-US" sz="3200" i="1">
                                <a:effectLst/>
                                <a:latin typeface="Cambria Math"/>
                                <a:ea typeface="Calibri"/>
                                <a:cs typeface="Sakkal Majalla"/>
                              </a:rPr>
                            </m:ctrlPr>
                          </m:fPr>
                          <m:num>
                            <m:r>
                              <a:rPr lang="en-US" sz="3200" i="1">
                                <a:effectLst/>
                                <a:latin typeface="Cambria Math"/>
                                <a:ea typeface="Calibri"/>
                                <a:cs typeface="Sakkal Majalla"/>
                              </a:rPr>
                              <m:t>𝑠</m:t>
                            </m:r>
                          </m:num>
                          <m:den>
                            <m:r>
                              <a:rPr lang="en-US" sz="3200" i="1">
                                <a:effectLst/>
                                <a:latin typeface="Cambria Math"/>
                                <a:ea typeface="Calibri"/>
                                <a:cs typeface="Sakkal Majalla"/>
                              </a:rPr>
                              <m:t>𝑚</m:t>
                            </m:r>
                          </m:den>
                        </m:f>
                      </m:e>
                    </m:rad>
                    <m:r>
                      <a:rPr lang="en-US" sz="3200" i="1">
                        <a:effectLst/>
                        <a:latin typeface="Cambria Math"/>
                        <a:ea typeface="Calibri"/>
                        <a:cs typeface="Sakkal Majalla"/>
                      </a:rPr>
                      <m:t>=</m:t>
                    </m:r>
                    <m:rad>
                      <m:radPr>
                        <m:degHide m:val="on"/>
                        <m:ctrlPr>
                          <a:rPr lang="en-US" sz="3200" i="1">
                            <a:effectLst/>
                            <a:latin typeface="Cambria Math"/>
                            <a:ea typeface="Calibri"/>
                            <a:cs typeface="Sakkal Majalla"/>
                          </a:rPr>
                        </m:ctrlPr>
                      </m:radPr>
                      <m:deg/>
                      <m:e>
                        <m:f>
                          <m:fPr>
                            <m:ctrlPr>
                              <a:rPr lang="en-US" sz="3200" i="1">
                                <a:effectLst/>
                                <a:latin typeface="Cambria Math"/>
                                <a:ea typeface="Calibri"/>
                                <a:cs typeface="Sakkal Majalla"/>
                              </a:rPr>
                            </m:ctrlPr>
                          </m:fPr>
                          <m:num>
                            <m:r>
                              <a:rPr lang="en-US" sz="3200" i="1">
                                <a:effectLst/>
                                <a:latin typeface="Cambria Math"/>
                                <a:ea typeface="Calibri"/>
                                <a:cs typeface="Sakkal Majalla"/>
                              </a:rPr>
                              <m:t>𝑔</m:t>
                            </m:r>
                          </m:num>
                          <m:den>
                            <m:r>
                              <a:rPr lang="en-US" sz="3200" i="1">
                                <a:effectLst/>
                                <a:latin typeface="Cambria Math"/>
                                <a:ea typeface="Calibri"/>
                                <a:cs typeface="Sakkal Majalla"/>
                              </a:rPr>
                              <m:t>𝛿</m:t>
                            </m:r>
                          </m:den>
                        </m:f>
                      </m:e>
                    </m:rad>
                    <m:r>
                      <a:rPr lang="en-US" sz="3200" i="1">
                        <a:effectLst/>
                        <a:latin typeface="Cambria Math"/>
                        <a:ea typeface="Calibri"/>
                        <a:cs typeface="Sakkal Majalla"/>
                      </a:rPr>
                      <m:t>  </m:t>
                    </m:r>
                    <m:r>
                      <a:rPr lang="en-US" sz="3200" i="1">
                        <a:effectLst/>
                        <a:latin typeface="Cambria Math"/>
                        <a:ea typeface="Calibri"/>
                        <a:cs typeface="Sakkal Majalla"/>
                      </a:rPr>
                      <m:t>𝐻𝑧</m:t>
                    </m:r>
                  </m:oMath>
                </a14:m>
                <a:r>
                  <a:rPr lang="en-US" sz="3200" dirty="0">
                    <a:effectLst/>
                    <a:latin typeface="Sakkal Majalla"/>
                    <a:ea typeface="Calibri"/>
                    <a:cs typeface="Sakkal Majalla"/>
                  </a:rPr>
                  <a:t> </a:t>
                </a:r>
                <a:endParaRPr lang="en-US" sz="3200" dirty="0">
                  <a:effectLst/>
                  <a:latin typeface="Cambria Math"/>
                  <a:ea typeface="Calibri"/>
                  <a:cs typeface="Sakkal Majalla"/>
                </a:endParaRPr>
              </a:p>
              <a:p>
                <a:pPr marL="342900" lvl="0" indent="-342900" algn="just">
                  <a:lnSpc>
                    <a:spcPct val="130000"/>
                  </a:lnSpc>
                  <a:buSzPts val="1800"/>
                  <a:buFont typeface="+mj-lt"/>
                  <a:buAutoNum type="arabicPeriod" startAt="4"/>
                </a:pPr>
                <a:r>
                  <a:rPr lang="ar-EG" sz="3200" dirty="0">
                    <a:effectLst/>
                    <a:latin typeface="Cambria Math"/>
                    <a:ea typeface="Calibri"/>
                    <a:cs typeface="Sakkal Majalla"/>
                  </a:rPr>
                  <a:t>عندما يعبر عن السرعة الحرجة بوحدات </a:t>
                </a:r>
                <a:r>
                  <a:rPr lang="en-US" sz="3200" dirty="0">
                    <a:effectLst/>
                    <a:latin typeface="Cambria Math"/>
                    <a:ea typeface="Calibri"/>
                    <a:cs typeface="Sakkal Majalla"/>
                  </a:rPr>
                  <a:t>(</a:t>
                </a:r>
                <a:r>
                  <a:rPr lang="en-US" sz="3200" dirty="0" err="1">
                    <a:effectLst/>
                    <a:latin typeface="Cambria Math"/>
                    <a:ea typeface="Calibri"/>
                    <a:cs typeface="Sakkal Majalla"/>
                  </a:rPr>
                  <a:t>r.p.s</a:t>
                </a:r>
                <a:r>
                  <a:rPr lang="en-US" sz="3200" dirty="0">
                    <a:effectLst/>
                    <a:latin typeface="Cambria Math"/>
                    <a:ea typeface="Calibri"/>
                    <a:cs typeface="Sakkal Majalla"/>
                  </a:rPr>
                  <a:t>.)</a:t>
                </a:r>
                <a:r>
                  <a:rPr lang="ar-EG" sz="3200" dirty="0">
                    <a:effectLst/>
                    <a:latin typeface="Cambria Math"/>
                    <a:ea typeface="Calibri"/>
                    <a:cs typeface="Sakkal Majalla"/>
                  </a:rPr>
                  <a:t> فإن المعادلة السابقة تصبح كما يلي:</a:t>
                </a:r>
                <a:endParaRPr lang="en-US" sz="3200" dirty="0">
                  <a:effectLst/>
                  <a:latin typeface="Cambria Math"/>
                  <a:ea typeface="Calibri"/>
                  <a:cs typeface="Sakkal Majalla"/>
                </a:endParaRPr>
              </a:p>
              <a:p>
                <a:pPr marL="660400" algn="ctr">
                  <a:lnSpc>
                    <a:spcPct val="115000"/>
                  </a:lnSpc>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𝑁</m:t>
                          </m:r>
                        </m:e>
                        <m:sub>
                          <m:r>
                            <a:rPr lang="en-US" sz="3200" i="1">
                              <a:effectLst/>
                              <a:latin typeface="Cambria Math"/>
                              <a:ea typeface="Calibri"/>
                              <a:cs typeface="Sakkal Majalla"/>
                            </a:rPr>
                            <m:t>𝑐</m:t>
                          </m:r>
                        </m:sub>
                      </m:sSub>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0</m:t>
                          </m:r>
                          <m:r>
                            <a:rPr lang="en-US" sz="3200" i="1">
                              <a:effectLst/>
                              <a:latin typeface="Cambria Math"/>
                              <a:ea typeface="Calibri"/>
                              <a:cs typeface="Sakkal Majalla"/>
                            </a:rPr>
                            <m:t>.</m:t>
                          </m:r>
                          <m:r>
                            <a:rPr lang="en-US" sz="3200" i="1">
                              <a:effectLst/>
                              <a:latin typeface="Cambria Math"/>
                              <a:ea typeface="Calibri"/>
                              <a:cs typeface="Sakkal Majalla"/>
                            </a:rPr>
                            <m:t>4985</m:t>
                          </m:r>
                        </m:num>
                        <m:den>
                          <m:rad>
                            <m:radPr>
                              <m:degHide m:val="on"/>
                              <m:ctrlPr>
                                <a:rPr lang="en-US" sz="3200" i="1">
                                  <a:effectLst/>
                                  <a:latin typeface="Cambria Math"/>
                                  <a:ea typeface="Calibri"/>
                                  <a:cs typeface="Sakkal Majalla"/>
                                </a:rPr>
                              </m:ctrlPr>
                            </m:radPr>
                            <m:deg/>
                            <m:e>
                              <m:r>
                                <a:rPr lang="en-US" sz="3200" i="1">
                                  <a:effectLst/>
                                  <a:latin typeface="Cambria Math"/>
                                  <a:ea typeface="Calibri"/>
                                  <a:cs typeface="Sakkal Majalla"/>
                                </a:rPr>
                                <m:t>𝛿</m:t>
                              </m:r>
                            </m:e>
                          </m:rad>
                        </m:den>
                      </m:f>
                      <m:r>
                        <a:rPr lang="en-US" sz="3200" i="1">
                          <a:effectLst/>
                          <a:latin typeface="Cambria Math"/>
                          <a:ea typeface="Calibri"/>
                          <a:cs typeface="Sakkal Majalla"/>
                        </a:rPr>
                        <m:t>  </m:t>
                      </m:r>
                      <m:r>
                        <m:rPr>
                          <m:nor/>
                        </m:rPr>
                        <a:rPr lang="en-US" sz="3200">
                          <a:effectLst/>
                          <a:latin typeface="Cambria Math"/>
                          <a:ea typeface="Calibri"/>
                          <a:cs typeface="Sakkal Majalla"/>
                        </a:rPr>
                        <m:t>r</m:t>
                      </m:r>
                      <m:r>
                        <m:rPr>
                          <m:nor/>
                        </m:rPr>
                        <a:rPr lang="en-US" sz="3200">
                          <a:effectLst/>
                          <a:latin typeface="Cambria Math"/>
                          <a:ea typeface="Calibri"/>
                          <a:cs typeface="Sakkal Majalla"/>
                        </a:rPr>
                        <m:t>.</m:t>
                      </m:r>
                      <m:r>
                        <m:rPr>
                          <m:nor/>
                        </m:rPr>
                        <a:rPr lang="en-US" sz="3200">
                          <a:effectLst/>
                          <a:latin typeface="Cambria Math"/>
                          <a:ea typeface="Calibri"/>
                          <a:cs typeface="Sakkal Majalla"/>
                        </a:rPr>
                        <m:t>p</m:t>
                      </m:r>
                      <m:r>
                        <m:rPr>
                          <m:nor/>
                        </m:rPr>
                        <a:rPr lang="en-US" sz="3200">
                          <a:effectLst/>
                          <a:latin typeface="Cambria Math"/>
                          <a:ea typeface="Calibri"/>
                          <a:cs typeface="Sakkal Majalla"/>
                        </a:rPr>
                        <m:t>.</m:t>
                      </m:r>
                      <m:r>
                        <m:rPr>
                          <m:nor/>
                        </m:rPr>
                        <a:rPr lang="en-US" sz="3200">
                          <a:effectLst/>
                          <a:latin typeface="Cambria Math"/>
                          <a:ea typeface="Calibri"/>
                          <a:cs typeface="Sakkal Majalla"/>
                        </a:rPr>
                        <m:t>s</m:t>
                      </m:r>
                    </m:oMath>
                  </m:oMathPara>
                </a14:m>
                <a:endParaRPr lang="en-US" sz="3200" dirty="0">
                  <a:effectLst/>
                  <a:latin typeface="Cambria Math"/>
                  <a:ea typeface="Calibri"/>
                  <a:cs typeface="Sakkal Majalla"/>
                </a:endParaRPr>
              </a:p>
            </p:txBody>
          </p:sp>
        </mc:Choice>
        <mc:Fallback>
          <p:sp>
            <p:nvSpPr>
              <p:cNvPr id="5" name="Rectangle 4"/>
              <p:cNvSpPr>
                <a:spLocks noRot="1" noChangeAspect="1" noMove="1" noResize="1" noEditPoints="1" noAdjustHandles="1" noChangeArrowheads="1" noChangeShapeType="1" noTextEdit="1"/>
              </p:cNvSpPr>
              <p:nvPr/>
            </p:nvSpPr>
            <p:spPr>
              <a:xfrm>
                <a:off x="1475656" y="332656"/>
                <a:ext cx="7272808" cy="6267228"/>
              </a:xfrm>
              <a:prstGeom prst="rect">
                <a:avLst/>
              </a:prstGeom>
              <a:blipFill rotWithShape="1">
                <a:blip r:embed="rId2"/>
                <a:stretch>
                  <a:fillRect l="-3269" r="-754"/>
                </a:stretch>
              </a:blipFill>
            </p:spPr>
            <p:txBody>
              <a:bodyPr/>
              <a:lstStyle/>
              <a:p>
                <a:r>
                  <a:rPr lang="ar-EG">
                    <a:noFill/>
                  </a:rPr>
                  <a:t> </a:t>
                </a:r>
              </a:p>
            </p:txBody>
          </p:sp>
        </mc:Fallback>
      </mc:AlternateContent>
    </p:spTree>
    <p:extLst>
      <p:ext uri="{BB962C8B-B14F-4D97-AF65-F5344CB8AC3E}">
        <p14:creationId xmlns:p14="http://schemas.microsoft.com/office/powerpoint/2010/main" val="1359294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124328" cy="1008112"/>
          </a:xfrm>
        </p:spPr>
        <p:txBody>
          <a:bodyPr>
            <a:noAutofit/>
          </a:bodyPr>
          <a:lstStyle/>
          <a:p>
            <a:pPr marL="182880" algn="ctr">
              <a:lnSpc>
                <a:spcPct val="130000"/>
              </a:lnSpc>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مفهوم الحركة الإهتزازية</a:t>
            </a:r>
            <a:endParaRPr lang="en-US" sz="48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p:nvPr/>
        </p:nvSpPr>
        <p:spPr>
          <a:xfrm>
            <a:off x="1187624" y="1052736"/>
            <a:ext cx="7632848" cy="5016758"/>
          </a:xfrm>
          <a:prstGeom prst="rect">
            <a:avLst/>
          </a:prstGeom>
        </p:spPr>
        <p:txBody>
          <a:bodyPr wrap="square">
            <a:spAutoFit/>
          </a:bodyPr>
          <a:lstStyle/>
          <a:p>
            <a:pPr algn="just">
              <a:lnSpc>
                <a:spcPct val="200000"/>
              </a:lnSpc>
            </a:pPr>
            <a:r>
              <a:rPr lang="ar-EG" sz="3200" b="1" spc="-200" dirty="0" smtClean="0">
                <a:latin typeface="Sakkal Majalla" panose="02000000000000000000" pitchFamily="2" charset="-78"/>
                <a:ea typeface="Calibri"/>
                <a:cs typeface="Sakkal Majalla" panose="02000000000000000000" pitchFamily="2" charset="-78"/>
              </a:rPr>
              <a:t>عندما </a:t>
            </a:r>
            <a:r>
              <a:rPr lang="ar-EG" sz="3200" b="1" spc="-200" dirty="0">
                <a:latin typeface="Sakkal Majalla" panose="02000000000000000000" pitchFamily="2" charset="-78"/>
                <a:ea typeface="Calibri"/>
                <a:cs typeface="Sakkal Majalla" panose="02000000000000000000" pitchFamily="2" charset="-78"/>
              </a:rPr>
              <a:t>يصل الجسم إلى هذا الموضع ، فإن كل طاقة الإنفعال </a:t>
            </a:r>
            <a:r>
              <a:rPr lang="en-US" sz="3200" b="1" spc="-200" dirty="0">
                <a:latin typeface="Sakkal Majalla" panose="02000000000000000000" pitchFamily="2" charset="-78"/>
                <a:ea typeface="Calibri"/>
                <a:cs typeface="Sakkal Majalla" panose="02000000000000000000" pitchFamily="2" charset="-78"/>
              </a:rPr>
              <a:t>Strain energy </a:t>
            </a:r>
            <a:r>
              <a:rPr lang="ar-EG" sz="3200" b="1" spc="-200" dirty="0" smtClean="0">
                <a:latin typeface="Sakkal Majalla" panose="02000000000000000000" pitchFamily="2" charset="-78"/>
                <a:ea typeface="Calibri"/>
                <a:cs typeface="Sakkal Majalla" panose="02000000000000000000" pitchFamily="2" charset="-78"/>
              </a:rPr>
              <a:t> سوف </a:t>
            </a:r>
            <a:r>
              <a:rPr lang="ar-EG" sz="3200" b="1" spc="-200" dirty="0">
                <a:latin typeface="Sakkal Majalla" panose="02000000000000000000" pitchFamily="2" charset="-78"/>
                <a:ea typeface="Calibri"/>
                <a:cs typeface="Sakkal Majalla" panose="02000000000000000000" pitchFamily="2" charset="-78"/>
              </a:rPr>
              <a:t>تتحول إلى طاقة الحركة </a:t>
            </a:r>
            <a:r>
              <a:rPr lang="en-US" sz="3200" b="1" spc="-200" dirty="0">
                <a:latin typeface="Sakkal Majalla" panose="02000000000000000000" pitchFamily="2" charset="-78"/>
                <a:ea typeface="Calibri"/>
                <a:cs typeface="Sakkal Majalla" panose="02000000000000000000" pitchFamily="2" charset="-78"/>
              </a:rPr>
              <a:t>Kinetic energy </a:t>
            </a:r>
            <a:r>
              <a:rPr lang="ar-EG" sz="3200" b="1" spc="-200" dirty="0" smtClean="0">
                <a:latin typeface="Sakkal Majalla" panose="02000000000000000000" pitchFamily="2" charset="-78"/>
                <a:ea typeface="Calibri"/>
                <a:cs typeface="Sakkal Majalla" panose="02000000000000000000" pitchFamily="2" charset="-78"/>
              </a:rPr>
              <a:t> وهي </a:t>
            </a:r>
            <a:r>
              <a:rPr lang="ar-EG" sz="3200" b="1" spc="-200" dirty="0">
                <a:latin typeface="Sakkal Majalla" panose="02000000000000000000" pitchFamily="2" charset="-78"/>
                <a:ea typeface="Calibri"/>
                <a:cs typeface="Sakkal Majalla" panose="02000000000000000000" pitchFamily="2" charset="-78"/>
              </a:rPr>
              <a:t>التي تجعل الجسم يستمر في حركته في الإتجاه المضاد ، ثم يلي ذلك أن كل طاقة الحركة في الجسم سوف تتحول مرة أخرى إلى طاقة إنفعال وهي التي تجعل الجسم يعود إلى الموضع المتوسط وبهذه الكيفية تتكرر الحركة </a:t>
            </a:r>
            <a:r>
              <a:rPr lang="ar-EG" sz="3200" b="1" spc="-200" dirty="0" smtClean="0">
                <a:latin typeface="Sakkal Majalla" panose="02000000000000000000" pitchFamily="2" charset="-78"/>
                <a:ea typeface="Calibri"/>
                <a:cs typeface="Sakkal Majalla" panose="02000000000000000000" pitchFamily="2" charset="-78"/>
              </a:rPr>
              <a:t>الإهتزازية.</a:t>
            </a:r>
            <a:endParaRPr lang="ar-EG" sz="3200" b="1" spc="-200" dirty="0">
              <a:latin typeface="Sakkal Majalla" panose="02000000000000000000" pitchFamily="2" charset="-78"/>
              <a:ea typeface="Calibri"/>
              <a:cs typeface="Sakkal Majalla" panose="02000000000000000000" pitchFamily="2" charset="-78"/>
            </a:endParaRPr>
          </a:p>
        </p:txBody>
      </p:sp>
    </p:spTree>
    <p:extLst>
      <p:ext uri="{BB962C8B-B14F-4D97-AF65-F5344CB8AC3E}">
        <p14:creationId xmlns:p14="http://schemas.microsoft.com/office/powerpoint/2010/main" val="1020133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04664"/>
            <a:ext cx="7498080" cy="792088"/>
          </a:xfrm>
        </p:spPr>
        <p:txBody>
          <a:bodyPr>
            <a:normAutofit fontScale="90000"/>
          </a:bodyPr>
          <a:lstStyle/>
          <a:p>
            <a:pPr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تمرين محلول (1)</a:t>
            </a:r>
            <a:endParaRPr lang="ar-EG" sz="48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78"/>
          <a:stretch/>
        </p:blipFill>
        <p:spPr bwMode="auto">
          <a:xfrm>
            <a:off x="1043608" y="1268760"/>
            <a:ext cx="7920880" cy="442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282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04664"/>
            <a:ext cx="7498080" cy="792088"/>
          </a:xfrm>
        </p:spPr>
        <p:txBody>
          <a:bodyPr>
            <a:normAutofit fontScale="90000"/>
          </a:bodyPr>
          <a:lstStyle/>
          <a:p>
            <a:pPr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الحــــــــــــــــــــــــــــــل</a:t>
            </a:r>
            <a:endParaRPr lang="ar-EG" sz="48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75" r="10750"/>
          <a:stretch/>
        </p:blipFill>
        <p:spPr bwMode="auto">
          <a:xfrm>
            <a:off x="1399319" y="1268760"/>
            <a:ext cx="7128791"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443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6632"/>
            <a:ext cx="7498080" cy="792088"/>
          </a:xfrm>
        </p:spPr>
        <p:txBody>
          <a:bodyPr>
            <a:normAutofit fontScale="90000"/>
          </a:bodyPr>
          <a:lstStyle/>
          <a:p>
            <a:pPr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الحــــــــــــــــــــــــــــــل</a:t>
            </a:r>
            <a:endParaRPr lang="ar-EG" sz="48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1038955"/>
                <a:ext cx="7776864" cy="5270674"/>
              </a:xfrm>
              <a:prstGeom prst="rect">
                <a:avLst/>
              </a:prstGeom>
            </p:spPr>
            <p:txBody>
              <a:bodyPr wrap="square">
                <a:spAutoFit/>
              </a:bodyPr>
              <a:lstStyle/>
              <a:p>
                <a:pPr marL="342900" lvl="0" indent="-342900">
                  <a:buSzPts val="1800"/>
                  <a:buFont typeface="+mj-lt"/>
                  <a:buAutoNum type="arabicPeriod" startAt="3"/>
                </a:pPr>
                <a:r>
                  <a:rPr lang="ar-EG" sz="2800" dirty="0">
                    <a:latin typeface="Cambria Math"/>
                    <a:ea typeface="Calibri"/>
                    <a:cs typeface="Sakkal Majalla"/>
                  </a:rPr>
                  <a:t>حساب الإنحراف الإستاتيكي الناتج عن الحمل المركز أو الكتلة </a:t>
                </a:r>
                <a:r>
                  <a:rPr lang="en-US" sz="2800" dirty="0">
                    <a:effectLst/>
                    <a:latin typeface="Cambria Math"/>
                    <a:ea typeface="Calibri"/>
                    <a:cs typeface="Sakkal Majalla"/>
                  </a:rPr>
                  <a:t>(1 kg)</a:t>
                </a:r>
                <a:r>
                  <a:rPr lang="en-US" sz="2800" dirty="0">
                    <a:effectLst/>
                    <a:latin typeface="Sakkal Majalla"/>
                    <a:ea typeface="Calibri"/>
                    <a:cs typeface="Sakkal Majalla"/>
                  </a:rPr>
                  <a:t> </a:t>
                </a:r>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𝛿</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𝑊</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𝑙</m:t>
                              </m:r>
                            </m:e>
                            <m:sup>
                              <m:r>
                                <a:rPr lang="en-US" sz="2800" i="1">
                                  <a:effectLst/>
                                  <a:latin typeface="Cambria Math"/>
                                  <a:ea typeface="Calibri"/>
                                  <a:cs typeface="Sakkal Majalla"/>
                                </a:rPr>
                                <m:t>3</m:t>
                              </m:r>
                            </m:sup>
                          </m:sSup>
                        </m:num>
                        <m:den>
                          <m:r>
                            <a:rPr lang="en-US" sz="2800" i="1">
                              <a:effectLst/>
                              <a:latin typeface="Cambria Math"/>
                              <a:ea typeface="Calibri"/>
                              <a:cs typeface="Sakkal Majalla"/>
                            </a:rPr>
                            <m:t>48</m:t>
                          </m:r>
                          <m:r>
                            <a:rPr lang="en-US" sz="2800" i="1">
                              <a:effectLst/>
                              <a:latin typeface="Cambria Math"/>
                              <a:ea typeface="Calibri"/>
                              <a:cs typeface="Sakkal Majalla"/>
                            </a:rPr>
                            <m:t> </m:t>
                          </m:r>
                          <m:r>
                            <a:rPr lang="en-US" sz="2800" i="1">
                              <a:effectLst/>
                              <a:latin typeface="Cambria Math"/>
                              <a:ea typeface="Calibri"/>
                              <a:cs typeface="Sakkal Majalla"/>
                            </a:rPr>
                            <m:t>𝐴</m:t>
                          </m:r>
                          <m:r>
                            <a:rPr lang="en-US" sz="2800" i="1">
                              <a:effectLst/>
                              <a:latin typeface="Cambria Math"/>
                              <a:ea typeface="Calibri"/>
                              <a:cs typeface="Sakkal Majalla"/>
                            </a:rPr>
                            <m:t>.</m:t>
                          </m:r>
                          <m:r>
                            <a:rPr lang="en-US" sz="2800" i="1">
                              <a:effectLst/>
                              <a:latin typeface="Cambria Math"/>
                              <a:ea typeface="Calibri"/>
                              <a:cs typeface="Sakkal Majalla"/>
                            </a:rPr>
                            <m:t>𝐼</m:t>
                          </m:r>
                        </m:den>
                      </m:f>
                    </m:oMath>
                  </m:oMathPara>
                </a14:m>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𝛿</m:t>
                      </m:r>
                      <m:r>
                        <a:rPr lang="en-US" sz="2800" i="1">
                          <a:effectLst/>
                          <a:latin typeface="Cambria Math"/>
                          <a:ea typeface="Calibri"/>
                          <a:cs typeface="Sakkal Majalla"/>
                        </a:rPr>
                        <m:t>= </m:t>
                      </m:r>
                      <m:f>
                        <m:fPr>
                          <m:ctrlPr>
                            <a:rPr lang="en-US" sz="2800" i="1">
                              <a:effectLst/>
                              <a:latin typeface="Cambria Math"/>
                              <a:ea typeface="Calibri"/>
                              <a:cs typeface="Sakkal Majalla"/>
                            </a:rPr>
                          </m:ctrlPr>
                        </m:fPr>
                        <m:num>
                          <m:r>
                            <a:rPr lang="en-US" sz="2800" i="1">
                              <a:effectLst/>
                              <a:latin typeface="Cambria Math"/>
                              <a:ea typeface="Calibri"/>
                              <a:cs typeface="Sakkal Majalla"/>
                            </a:rPr>
                            <m:t>1</m:t>
                          </m:r>
                          <m:r>
                            <a:rPr lang="en-US" sz="2800" i="1">
                              <a:effectLst/>
                              <a:latin typeface="Cambria Math"/>
                              <a:ea typeface="Calibri"/>
                              <a:cs typeface="Sakkal Majalla"/>
                            </a:rPr>
                            <m:t>×</m:t>
                          </m:r>
                          <m:r>
                            <a:rPr lang="en-US" sz="2800" i="1">
                              <a:effectLst/>
                              <a:latin typeface="Cambria Math"/>
                              <a:ea typeface="Calibri"/>
                              <a:cs typeface="Sakkal Majalla"/>
                            </a:rPr>
                            <m:t>9</m:t>
                          </m:r>
                          <m:r>
                            <a:rPr lang="en-US" sz="2800" i="1">
                              <a:effectLst/>
                              <a:latin typeface="Cambria Math"/>
                              <a:ea typeface="Calibri"/>
                              <a:cs typeface="Sakkal Majalla"/>
                            </a:rPr>
                            <m:t>.</m:t>
                          </m:r>
                          <m:r>
                            <a:rPr lang="en-US" sz="2800" i="1">
                              <a:effectLst/>
                              <a:latin typeface="Cambria Math"/>
                              <a:ea typeface="Calibri"/>
                              <a:cs typeface="Sakkal Majalla"/>
                            </a:rPr>
                            <m:t>81</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6</m:t>
                                  </m:r>
                                </m:e>
                              </m:d>
                            </m:e>
                            <m:sup>
                              <m:r>
                                <a:rPr lang="en-US" sz="2800" i="1">
                                  <a:effectLst/>
                                  <a:latin typeface="Cambria Math"/>
                                  <a:ea typeface="Calibri"/>
                                  <a:cs typeface="Sakkal Majalla"/>
                                </a:rPr>
                                <m:t>3</m:t>
                              </m:r>
                            </m:sup>
                          </m:sSup>
                        </m:num>
                        <m:den>
                          <m:r>
                            <a:rPr lang="en-US" sz="2800" i="1">
                              <a:effectLst/>
                              <a:latin typeface="Cambria Math"/>
                              <a:ea typeface="Calibri"/>
                              <a:cs typeface="Sakkal Majalla"/>
                            </a:rPr>
                            <m:t>48</m:t>
                          </m:r>
                          <m:r>
                            <a:rPr lang="en-US" sz="2800" i="1">
                              <a:effectLst/>
                              <a:latin typeface="Cambria Math"/>
                              <a:ea typeface="Calibri"/>
                              <a:cs typeface="Sakkal Majalla"/>
                            </a:rPr>
                            <m:t>×</m:t>
                          </m:r>
                          <m:r>
                            <a:rPr lang="en-US" sz="2800" i="1">
                              <a:effectLst/>
                              <a:latin typeface="Cambria Math"/>
                              <a:ea typeface="Calibri"/>
                              <a:cs typeface="Sakkal Majalla"/>
                            </a:rPr>
                            <m:t>200</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9</m:t>
                              </m:r>
                            </m:sup>
                          </m:sSup>
                          <m:r>
                            <a:rPr lang="en-US" sz="2800" i="1">
                              <a:effectLst/>
                              <a:latin typeface="Cambria Math"/>
                              <a:ea typeface="Calibri"/>
                              <a:cs typeface="Sakkal Majalla"/>
                            </a:rPr>
                            <m:t>×</m:t>
                          </m:r>
                          <m:r>
                            <a:rPr lang="en-US" sz="2800" i="1">
                              <a:effectLst/>
                              <a:latin typeface="Cambria Math"/>
                              <a:ea typeface="Calibri"/>
                              <a:cs typeface="Sakkal Majalla"/>
                            </a:rPr>
                            <m:t>7</m:t>
                          </m:r>
                          <m:r>
                            <a:rPr lang="en-US" sz="2800" i="1">
                              <a:effectLst/>
                              <a:latin typeface="Cambria Math"/>
                              <a:ea typeface="Calibri"/>
                              <a:cs typeface="Sakkal Majalla"/>
                            </a:rPr>
                            <m:t>.</m:t>
                          </m:r>
                          <m:r>
                            <a:rPr lang="en-US" sz="2800" i="1">
                              <a:effectLst/>
                              <a:latin typeface="Cambria Math"/>
                              <a:ea typeface="Calibri"/>
                              <a:cs typeface="Sakkal Majalla"/>
                            </a:rPr>
                            <m:t>855</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m:t>
                              </m:r>
                              <m:r>
                                <a:rPr lang="en-US" sz="2800" i="1">
                                  <a:effectLst/>
                                  <a:latin typeface="Cambria Math"/>
                                  <a:ea typeface="Calibri"/>
                                  <a:cs typeface="Sakkal Majalla"/>
                                </a:rPr>
                                <m:t>9</m:t>
                              </m:r>
                            </m:sup>
                          </m:sSup>
                        </m:den>
                      </m:f>
                    </m:oMath>
                  </m:oMathPara>
                </a14:m>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28</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m:t>
                          </m:r>
                          <m:r>
                            <a:rPr lang="en-US" sz="2800" i="1">
                              <a:effectLst/>
                              <a:latin typeface="Cambria Math"/>
                              <a:ea typeface="Calibri"/>
                              <a:cs typeface="Sakkal Majalla"/>
                            </a:rPr>
                            <m:t>6</m:t>
                          </m:r>
                        </m:sup>
                      </m:sSup>
                      <m:r>
                        <a:rPr lang="en-US" sz="2800" i="1">
                          <a:effectLst/>
                          <a:latin typeface="Cambria Math"/>
                          <a:ea typeface="Calibri"/>
                          <a:cs typeface="Sakkal Majalla"/>
                        </a:rPr>
                        <m:t> </m:t>
                      </m:r>
                      <m:r>
                        <a:rPr lang="en-US" sz="2800" i="1">
                          <a:effectLst/>
                          <a:latin typeface="Cambria Math"/>
                          <a:ea typeface="Calibri"/>
                          <a:cs typeface="Sakkal Majalla"/>
                        </a:rPr>
                        <m:t>𝑚</m:t>
                      </m:r>
                    </m:oMath>
                  </m:oMathPara>
                </a14:m>
                <a:endParaRPr lang="en-US" sz="2800" dirty="0">
                  <a:effectLst/>
                  <a:latin typeface="Cambria Math"/>
                  <a:ea typeface="Calibri"/>
                  <a:cs typeface="Sakkal Majalla"/>
                </a:endParaRPr>
              </a:p>
              <a:p>
                <a:pPr marL="342900" lvl="0" indent="-342900">
                  <a:buSzPts val="1800"/>
                  <a:buFont typeface="+mj-lt"/>
                  <a:buAutoNum type="arabicPeriod" startAt="4"/>
                </a:pPr>
                <a:r>
                  <a:rPr lang="ar-EG" sz="2800" dirty="0">
                    <a:effectLst/>
                    <a:latin typeface="Cambria Math"/>
                    <a:ea typeface="Calibri"/>
                    <a:cs typeface="Sakkal Majalla"/>
                  </a:rPr>
                  <a:t>حساب الإنحراف الإستاتيكي الناتج عن كتلة العمود</a:t>
                </a:r>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𝑆</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5</m:t>
                          </m:r>
                          <m:r>
                            <a:rPr lang="en-US" sz="2800" i="1">
                              <a:effectLst/>
                              <a:latin typeface="Cambria Math"/>
                              <a:ea typeface="Calibri"/>
                              <a:cs typeface="Sakkal Majalla"/>
                            </a:rPr>
                            <m:t> </m:t>
                          </m:r>
                          <m:r>
                            <a:rPr lang="en-US" sz="2800" i="1">
                              <a:effectLst/>
                              <a:latin typeface="Cambria Math"/>
                              <a:ea typeface="Calibri"/>
                              <a:cs typeface="Sakkal Majalla"/>
                            </a:rPr>
                            <m:t>𝑤</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𝑙</m:t>
                              </m:r>
                            </m:e>
                            <m:sup>
                              <m:r>
                                <a:rPr lang="en-US" sz="2800" i="1">
                                  <a:effectLst/>
                                  <a:latin typeface="Cambria Math"/>
                                  <a:ea typeface="Calibri"/>
                                  <a:cs typeface="Sakkal Majalla"/>
                                </a:rPr>
                                <m:t>4</m:t>
                              </m:r>
                            </m:sup>
                          </m:sSup>
                        </m:num>
                        <m:den>
                          <m:r>
                            <a:rPr lang="en-US" sz="2800" i="1">
                              <a:effectLst/>
                              <a:latin typeface="Cambria Math"/>
                              <a:ea typeface="Calibri"/>
                              <a:cs typeface="Sakkal Majalla"/>
                            </a:rPr>
                            <m:t>384</m:t>
                          </m:r>
                          <m:r>
                            <a:rPr lang="en-US" sz="2800" i="1">
                              <a:effectLst/>
                              <a:latin typeface="Cambria Math"/>
                              <a:ea typeface="Calibri"/>
                              <a:cs typeface="Sakkal Majalla"/>
                            </a:rPr>
                            <m:t> </m:t>
                          </m:r>
                          <m:r>
                            <a:rPr lang="en-US" sz="2800" i="1">
                              <a:effectLst/>
                              <a:latin typeface="Cambria Math"/>
                              <a:ea typeface="Calibri"/>
                              <a:cs typeface="Sakkal Majalla"/>
                            </a:rPr>
                            <m:t>𝐸</m:t>
                          </m:r>
                          <m:r>
                            <a:rPr lang="en-US" sz="2800" i="1">
                              <a:effectLst/>
                              <a:latin typeface="Cambria Math"/>
                              <a:ea typeface="Calibri"/>
                              <a:cs typeface="Sakkal Majalla"/>
                            </a:rPr>
                            <m:t>.</m:t>
                          </m:r>
                          <m:r>
                            <a:rPr lang="en-US" sz="2800" i="1">
                              <a:effectLst/>
                              <a:latin typeface="Cambria Math"/>
                              <a:ea typeface="Calibri"/>
                              <a:cs typeface="Sakkal Majalla"/>
                            </a:rPr>
                            <m:t>𝐼</m:t>
                          </m:r>
                        </m:den>
                      </m:f>
                    </m:oMath>
                  </m:oMathPara>
                </a14:m>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𝑆</m:t>
                          </m:r>
                        </m:sub>
                      </m:sSub>
                      <m:r>
                        <a:rPr lang="en-US" sz="2800" i="1">
                          <a:effectLst/>
                          <a:latin typeface="Cambria Math"/>
                          <a:ea typeface="Calibri"/>
                          <a:cs typeface="Sakkal Majalla"/>
                        </a:rPr>
                        <m:t>= </m:t>
                      </m:r>
                      <m:f>
                        <m:fPr>
                          <m:ctrlPr>
                            <a:rPr lang="en-US" sz="2800" i="1">
                              <a:effectLst/>
                              <a:latin typeface="Cambria Math"/>
                              <a:ea typeface="Calibri"/>
                              <a:cs typeface="Sakkal Majalla"/>
                            </a:rPr>
                          </m:ctrlPr>
                        </m:fPr>
                        <m:num>
                          <m:r>
                            <a:rPr lang="en-US" sz="2800" i="1">
                              <a:effectLst/>
                              <a:latin typeface="Cambria Math"/>
                              <a:ea typeface="Calibri"/>
                              <a:cs typeface="Sakkal Majalla"/>
                            </a:rPr>
                            <m:t>5</m:t>
                          </m:r>
                          <m:r>
                            <a:rPr lang="en-US" sz="2800" i="1">
                              <a:effectLst/>
                              <a:latin typeface="Cambria Math"/>
                              <a:ea typeface="Calibri"/>
                              <a:cs typeface="Sakkal Majalla"/>
                            </a:rPr>
                            <m:t>×</m:t>
                          </m:r>
                          <m:r>
                            <a:rPr lang="en-US" sz="2800" i="1">
                              <a:effectLst/>
                              <a:latin typeface="Cambria Math"/>
                              <a:ea typeface="Calibri"/>
                              <a:cs typeface="Sakkal Majalla"/>
                            </a:rPr>
                            <m:t>12</m:t>
                          </m:r>
                          <m:r>
                            <a:rPr lang="en-US" sz="2800" i="1">
                              <a:effectLst/>
                              <a:latin typeface="Cambria Math"/>
                              <a:ea typeface="Calibri"/>
                              <a:cs typeface="Sakkal Majalla"/>
                            </a:rPr>
                            <m:t>.</m:t>
                          </m:r>
                          <m:r>
                            <a:rPr lang="en-US" sz="2800" i="1">
                              <a:effectLst/>
                              <a:latin typeface="Cambria Math"/>
                              <a:ea typeface="Calibri"/>
                              <a:cs typeface="Sakkal Majalla"/>
                            </a:rPr>
                            <m:t>6</m:t>
                          </m:r>
                          <m:r>
                            <a:rPr lang="en-US" sz="2800" i="1">
                              <a:effectLst/>
                              <a:latin typeface="Cambria Math"/>
                              <a:ea typeface="Calibri"/>
                              <a:cs typeface="Sakkal Majalla"/>
                            </a:rPr>
                            <m:t>×</m:t>
                          </m:r>
                          <m:r>
                            <a:rPr lang="en-US" sz="2800" i="1">
                              <a:effectLst/>
                              <a:latin typeface="Cambria Math"/>
                              <a:ea typeface="Calibri"/>
                              <a:cs typeface="Sakkal Majalla"/>
                            </a:rPr>
                            <m:t>9</m:t>
                          </m:r>
                          <m:r>
                            <a:rPr lang="en-US" sz="2800" i="1">
                              <a:effectLst/>
                              <a:latin typeface="Cambria Math"/>
                              <a:ea typeface="Calibri"/>
                              <a:cs typeface="Sakkal Majalla"/>
                            </a:rPr>
                            <m:t>.</m:t>
                          </m:r>
                          <m:r>
                            <a:rPr lang="en-US" sz="2800" i="1">
                              <a:effectLst/>
                              <a:latin typeface="Cambria Math"/>
                              <a:ea typeface="Calibri"/>
                              <a:cs typeface="Sakkal Majalla"/>
                            </a:rPr>
                            <m:t>81</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6</m:t>
                                  </m:r>
                                </m:e>
                              </m:d>
                            </m:e>
                            <m:sup>
                              <m:r>
                                <a:rPr lang="en-US" sz="2800" i="1">
                                  <a:effectLst/>
                                  <a:latin typeface="Cambria Math"/>
                                  <a:ea typeface="Calibri"/>
                                  <a:cs typeface="Sakkal Majalla"/>
                                </a:rPr>
                                <m:t>4</m:t>
                              </m:r>
                            </m:sup>
                          </m:sSup>
                        </m:num>
                        <m:den>
                          <m:r>
                            <a:rPr lang="en-US" sz="2800" i="1">
                              <a:effectLst/>
                              <a:latin typeface="Cambria Math"/>
                              <a:ea typeface="Calibri"/>
                              <a:cs typeface="Sakkal Majalla"/>
                            </a:rPr>
                            <m:t>348</m:t>
                          </m:r>
                          <m:r>
                            <a:rPr lang="en-US" sz="2800" i="1">
                              <a:effectLst/>
                              <a:latin typeface="Cambria Math"/>
                              <a:ea typeface="Calibri"/>
                              <a:cs typeface="Sakkal Majalla"/>
                            </a:rPr>
                            <m:t>×</m:t>
                          </m:r>
                          <m:r>
                            <a:rPr lang="en-US" sz="2800" i="1">
                              <a:effectLst/>
                              <a:latin typeface="Cambria Math"/>
                              <a:ea typeface="Calibri"/>
                              <a:cs typeface="Sakkal Majalla"/>
                            </a:rPr>
                            <m:t>200</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9</m:t>
                              </m:r>
                            </m:sup>
                          </m:sSup>
                          <m:r>
                            <a:rPr lang="en-US" sz="2800" i="1">
                              <a:effectLst/>
                              <a:latin typeface="Cambria Math"/>
                              <a:ea typeface="Calibri"/>
                              <a:cs typeface="Sakkal Majalla"/>
                            </a:rPr>
                            <m:t>×</m:t>
                          </m:r>
                          <m:r>
                            <a:rPr lang="en-US" sz="2800" i="1">
                              <a:effectLst/>
                              <a:latin typeface="Cambria Math"/>
                              <a:ea typeface="Calibri"/>
                              <a:cs typeface="Sakkal Majalla"/>
                            </a:rPr>
                            <m:t>7</m:t>
                          </m:r>
                          <m:r>
                            <a:rPr lang="en-US" sz="2800" i="1">
                              <a:effectLst/>
                              <a:latin typeface="Cambria Math"/>
                              <a:ea typeface="Calibri"/>
                              <a:cs typeface="Sakkal Majalla"/>
                            </a:rPr>
                            <m:t>.</m:t>
                          </m:r>
                          <m:r>
                            <a:rPr lang="en-US" sz="2800" i="1">
                              <a:effectLst/>
                              <a:latin typeface="Cambria Math"/>
                              <a:ea typeface="Calibri"/>
                              <a:cs typeface="Sakkal Majalla"/>
                            </a:rPr>
                            <m:t>855</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m:t>
                              </m:r>
                              <m:r>
                                <a:rPr lang="en-US" sz="2800" i="1">
                                  <a:effectLst/>
                                  <a:latin typeface="Cambria Math"/>
                                  <a:ea typeface="Calibri"/>
                                  <a:cs typeface="Sakkal Majalla"/>
                                </a:rPr>
                                <m:t>9</m:t>
                              </m:r>
                            </m:sup>
                          </m:sSup>
                        </m:den>
                      </m:f>
                    </m:oMath>
                  </m:oMathPara>
                </a14:m>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133</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m:t>
                          </m:r>
                          <m:r>
                            <a:rPr lang="en-US" sz="2800" i="1">
                              <a:effectLst/>
                              <a:latin typeface="Cambria Math"/>
                              <a:ea typeface="Calibri"/>
                              <a:cs typeface="Sakkal Majalla"/>
                            </a:rPr>
                            <m:t>3</m:t>
                          </m:r>
                        </m:sup>
                      </m:sSup>
                      <m:r>
                        <a:rPr lang="en-US" sz="2800" i="1">
                          <a:effectLst/>
                          <a:latin typeface="Cambria Math"/>
                          <a:ea typeface="Calibri"/>
                          <a:cs typeface="Sakkal Majalla"/>
                        </a:rPr>
                        <m:t> </m:t>
                      </m:r>
                      <m:r>
                        <a:rPr lang="en-US" sz="2800" i="1">
                          <a:effectLst/>
                          <a:latin typeface="Cambria Math"/>
                          <a:ea typeface="Calibri"/>
                          <a:cs typeface="Sakkal Majalla"/>
                        </a:rPr>
                        <m:t>𝑚</m:t>
                      </m:r>
                    </m:oMath>
                  </m:oMathPara>
                </a14:m>
                <a:endParaRPr lang="en-US" sz="28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87624" y="1038955"/>
                <a:ext cx="7776864" cy="5270674"/>
              </a:xfrm>
              <a:prstGeom prst="rect">
                <a:avLst/>
              </a:prstGeom>
              <a:blipFill rotWithShape="1">
                <a:blip r:embed="rId2"/>
                <a:stretch>
                  <a:fillRect l="-157" t="-2197" r="-627"/>
                </a:stretch>
              </a:blipFill>
            </p:spPr>
            <p:txBody>
              <a:bodyPr/>
              <a:lstStyle/>
              <a:p>
                <a:r>
                  <a:rPr lang="ar-EG">
                    <a:noFill/>
                  </a:rPr>
                  <a:t> </a:t>
                </a:r>
              </a:p>
            </p:txBody>
          </p:sp>
        </mc:Fallback>
      </mc:AlternateContent>
    </p:spTree>
    <p:extLst>
      <p:ext uri="{BB962C8B-B14F-4D97-AF65-F5344CB8AC3E}">
        <p14:creationId xmlns:p14="http://schemas.microsoft.com/office/powerpoint/2010/main" val="2090978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498080" cy="792088"/>
          </a:xfrm>
        </p:spPr>
        <p:txBody>
          <a:bodyPr>
            <a:normAutofit fontScale="90000"/>
          </a:bodyPr>
          <a:lstStyle/>
          <a:p>
            <a:pPr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الحــــــــــــــــــــــــــــــل</a:t>
            </a:r>
            <a:endParaRPr lang="ar-EG" sz="48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764704"/>
                <a:ext cx="7632848" cy="5945089"/>
              </a:xfrm>
              <a:prstGeom prst="rect">
                <a:avLst/>
              </a:prstGeom>
            </p:spPr>
            <p:txBody>
              <a:bodyPr wrap="square">
                <a:spAutoFit/>
              </a:bodyPr>
              <a:lstStyle/>
              <a:p>
                <a:pPr marL="342900" lvl="0" indent="-342900">
                  <a:buSzPts val="1800"/>
                  <a:buFont typeface="+mj-lt"/>
                  <a:buAutoNum type="arabicPeriod" startAt="5"/>
                </a:pPr>
                <a:r>
                  <a:rPr lang="ar-EG" sz="2800" dirty="0">
                    <a:latin typeface="Cambria Math"/>
                    <a:ea typeface="Calibri"/>
                    <a:cs typeface="Sakkal Majalla"/>
                  </a:rPr>
                  <a:t>حساب التردد الطبيعي للإهتزازات العرضية</a:t>
                </a:r>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𝑓</m:t>
                          </m:r>
                        </m:e>
                        <m:sub>
                          <m:r>
                            <a:rPr lang="en-US" sz="2800" i="1">
                              <a:effectLst/>
                              <a:latin typeface="Cambria Math"/>
                              <a:ea typeface="Calibri"/>
                              <a:cs typeface="Sakkal Majalla"/>
                            </a:rPr>
                            <m:t>𝑛</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4985</m:t>
                          </m:r>
                        </m:num>
                        <m:den>
                          <m:rad>
                            <m:radPr>
                              <m:degHide m:val="on"/>
                              <m:ctrlPr>
                                <a:rPr lang="en-US" sz="2800" i="1">
                                  <a:effectLst/>
                                  <a:latin typeface="Cambria Math"/>
                                  <a:ea typeface="Calibri"/>
                                  <a:cs typeface="Sakkal Majalla"/>
                                </a:rPr>
                              </m:ctrlPr>
                            </m:radPr>
                            <m:deg/>
                            <m:e>
                              <m:r>
                                <a:rPr lang="en-US" sz="2800" i="1">
                                  <a:effectLst/>
                                  <a:latin typeface="Cambria Math"/>
                                  <a:ea typeface="Calibri"/>
                                  <a:cs typeface="Sakkal Majalla"/>
                                </a:rPr>
                                <m:t>𝛿</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sSub>
                                    <m:sSubPr>
                                      <m:ctrlPr>
                                        <a:rPr lang="en-US" sz="2800" i="1">
                                          <a:effectLst/>
                                          <a:latin typeface="Cambria Math"/>
                                          <a:ea typeface="Calibri"/>
                                          <a:cs typeface="Sakkal Majalla"/>
                                        </a:rPr>
                                      </m:ctrlPr>
                                    </m:sSubPr>
                                    <m:e>
                                      <m:r>
                                        <a:rPr lang="en-US" sz="2800" i="1">
                                          <a:effectLst/>
                                          <a:latin typeface="Cambria Math"/>
                                          <a:ea typeface="Calibri"/>
                                          <a:cs typeface="Sakkal Majalla"/>
                                        </a:rPr>
                                        <m:t>𝛿</m:t>
                                      </m:r>
                                    </m:e>
                                    <m:sub>
                                      <m:r>
                                        <a:rPr lang="en-US" sz="2800" i="1">
                                          <a:effectLst/>
                                          <a:latin typeface="Cambria Math"/>
                                          <a:ea typeface="Calibri"/>
                                          <a:cs typeface="Sakkal Majalla"/>
                                        </a:rPr>
                                        <m:t>𝑆</m:t>
                                      </m:r>
                                    </m:sub>
                                  </m:sSub>
                                </m:num>
                                <m:den>
                                  <m:r>
                                    <a:rPr lang="en-US" sz="2800" i="1">
                                      <a:effectLst/>
                                      <a:latin typeface="Cambria Math"/>
                                      <a:ea typeface="Calibri"/>
                                      <a:cs typeface="Sakkal Majalla"/>
                                    </a:rPr>
                                    <m:t>1</m:t>
                                  </m:r>
                                  <m:r>
                                    <a:rPr lang="en-US" sz="2800" i="1">
                                      <a:effectLst/>
                                      <a:latin typeface="Cambria Math"/>
                                      <a:ea typeface="Calibri"/>
                                      <a:cs typeface="Sakkal Majalla"/>
                                    </a:rPr>
                                    <m:t>.</m:t>
                                  </m:r>
                                  <m:r>
                                    <a:rPr lang="en-US" sz="2800" i="1">
                                      <a:effectLst/>
                                      <a:latin typeface="Cambria Math"/>
                                      <a:ea typeface="Calibri"/>
                                      <a:cs typeface="Sakkal Majalla"/>
                                    </a:rPr>
                                    <m:t>27</m:t>
                                  </m:r>
                                </m:den>
                              </m:f>
                            </m:e>
                          </m:rad>
                        </m:den>
                      </m:f>
                    </m:oMath>
                  </m:oMathPara>
                </a14:m>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𝑓</m:t>
                          </m:r>
                        </m:e>
                        <m:sub>
                          <m:r>
                            <a:rPr lang="en-US" sz="2800" i="1">
                              <a:effectLst/>
                              <a:latin typeface="Cambria Math"/>
                              <a:ea typeface="Calibri"/>
                              <a:cs typeface="Sakkal Majalla"/>
                            </a:rPr>
                            <m:t>𝑛</m:t>
                          </m:r>
                        </m:sub>
                      </m:sSub>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4985</m:t>
                          </m:r>
                        </m:num>
                        <m:den>
                          <m:rad>
                            <m:radPr>
                              <m:degHide m:val="on"/>
                              <m:ctrlPr>
                                <a:rPr lang="en-US" sz="2800" i="1">
                                  <a:effectLst/>
                                  <a:latin typeface="Cambria Math"/>
                                  <a:ea typeface="Calibri"/>
                                  <a:cs typeface="Sakkal Majalla"/>
                                </a:rPr>
                              </m:ctrlPr>
                            </m:radPr>
                            <m:deg/>
                            <m:e>
                              <m:r>
                                <a:rPr lang="en-US" sz="2800" i="1">
                                  <a:effectLst/>
                                  <a:latin typeface="Cambria Math"/>
                                  <a:ea typeface="Calibri"/>
                                  <a:cs typeface="Sakkal Majalla"/>
                                </a:rPr>
                                <m:t>28</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m:t>
                                  </m:r>
                                  <m:r>
                                    <a:rPr lang="en-US" sz="2800" i="1">
                                      <a:effectLst/>
                                      <a:latin typeface="Cambria Math"/>
                                      <a:ea typeface="Calibri"/>
                                      <a:cs typeface="Sakkal Majalla"/>
                                    </a:rPr>
                                    <m:t>6</m:t>
                                  </m:r>
                                </m:sup>
                              </m:sSup>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133</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m:t>
                                      </m:r>
                                      <m:r>
                                        <a:rPr lang="en-US" sz="2800" i="1">
                                          <a:effectLst/>
                                          <a:latin typeface="Cambria Math"/>
                                          <a:ea typeface="Calibri"/>
                                          <a:cs typeface="Sakkal Majalla"/>
                                        </a:rPr>
                                        <m:t>3</m:t>
                                      </m:r>
                                    </m:sup>
                                  </m:sSup>
                                </m:num>
                                <m:den>
                                  <m:r>
                                    <a:rPr lang="en-US" sz="2800" i="1">
                                      <a:effectLst/>
                                      <a:latin typeface="Cambria Math"/>
                                      <a:ea typeface="Calibri"/>
                                      <a:cs typeface="Sakkal Majalla"/>
                                    </a:rPr>
                                    <m:t>1</m:t>
                                  </m:r>
                                  <m:r>
                                    <a:rPr lang="en-US" sz="2800" i="1">
                                      <a:effectLst/>
                                      <a:latin typeface="Cambria Math"/>
                                      <a:ea typeface="Calibri"/>
                                      <a:cs typeface="Sakkal Majalla"/>
                                    </a:rPr>
                                    <m:t>.</m:t>
                                  </m:r>
                                  <m:r>
                                    <a:rPr lang="en-US" sz="2800" i="1">
                                      <a:effectLst/>
                                      <a:latin typeface="Cambria Math"/>
                                      <a:ea typeface="Calibri"/>
                                      <a:cs typeface="Sakkal Majalla"/>
                                    </a:rPr>
                                    <m:t>27</m:t>
                                  </m:r>
                                </m:den>
                              </m:f>
                            </m:e>
                          </m:rad>
                        </m:den>
                      </m:f>
                    </m:oMath>
                  </m:oMathPara>
                </a14:m>
                <a:endParaRPr lang="en-US" sz="2800" dirty="0">
                  <a:effectLst/>
                  <a:latin typeface="Cambria Math"/>
                  <a:ea typeface="Calibri"/>
                  <a:cs typeface="Sakkal Majalla"/>
                </a:endParaRPr>
              </a:p>
              <a:p>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43</m:t>
                      </m:r>
                      <m:r>
                        <a:rPr lang="en-US" sz="2800" i="1">
                          <a:effectLst/>
                          <a:latin typeface="Cambria Math"/>
                          <a:ea typeface="Calibri"/>
                          <a:cs typeface="Sakkal Majalla"/>
                        </a:rPr>
                        <m:t>.</m:t>
                      </m:r>
                      <m:r>
                        <a:rPr lang="en-US" sz="2800" i="1">
                          <a:effectLst/>
                          <a:latin typeface="Cambria Math"/>
                          <a:ea typeface="Calibri"/>
                          <a:cs typeface="Sakkal Majalla"/>
                        </a:rPr>
                        <m:t>3</m:t>
                      </m:r>
                      <m:r>
                        <a:rPr lang="en-US" sz="2800" i="1">
                          <a:effectLst/>
                          <a:latin typeface="Cambria Math"/>
                          <a:ea typeface="Calibri"/>
                          <a:cs typeface="Sakkal Majalla"/>
                        </a:rPr>
                        <m:t>  </m:t>
                      </m:r>
                      <m:r>
                        <a:rPr lang="en-US" sz="2800" i="1">
                          <a:effectLst/>
                          <a:latin typeface="Cambria Math"/>
                          <a:ea typeface="Calibri"/>
                          <a:cs typeface="Sakkal Majalla"/>
                        </a:rPr>
                        <m:t>𝐻𝑧</m:t>
                      </m:r>
                    </m:oMath>
                  </m:oMathPara>
                </a14:m>
                <a:endParaRPr lang="en-US" sz="2800" dirty="0">
                  <a:effectLst/>
                  <a:latin typeface="Cambria Math"/>
                  <a:ea typeface="Calibri"/>
                  <a:cs typeface="Sakkal Majalla"/>
                </a:endParaRPr>
              </a:p>
              <a:p>
                <a:pPr marL="863600" algn="just"/>
                <a:r>
                  <a:rPr lang="ar-EG" sz="2800" dirty="0">
                    <a:effectLst/>
                    <a:latin typeface="Cambria Math"/>
                    <a:ea typeface="Calibri"/>
                    <a:cs typeface="Sakkal Majalla"/>
                  </a:rPr>
                  <a:t>وحيث أن السرعة الحرجة للعمود بوحدات </a:t>
                </a:r>
                <a:r>
                  <a:rPr lang="en-US" sz="2800" dirty="0">
                    <a:effectLst/>
                    <a:latin typeface="Cambria Math"/>
                    <a:ea typeface="Calibri"/>
                    <a:cs typeface="Sakkal Majalla"/>
                  </a:rPr>
                  <a:t>(</a:t>
                </a:r>
                <a:r>
                  <a:rPr lang="en-US" sz="2800" dirty="0" err="1">
                    <a:effectLst/>
                    <a:latin typeface="Cambria Math"/>
                    <a:ea typeface="Calibri"/>
                    <a:cs typeface="Sakkal Majalla"/>
                  </a:rPr>
                  <a:t>r.p.s</a:t>
                </a:r>
                <a:r>
                  <a:rPr lang="en-US" sz="2800" dirty="0">
                    <a:effectLst/>
                    <a:latin typeface="Cambria Math"/>
                    <a:ea typeface="Calibri"/>
                    <a:cs typeface="Sakkal Majalla"/>
                  </a:rPr>
                  <a:t>)</a:t>
                </a:r>
                <a:r>
                  <a:rPr lang="ar-EG" sz="2800" dirty="0">
                    <a:effectLst/>
                    <a:latin typeface="Cambria Math"/>
                    <a:ea typeface="Calibri"/>
                    <a:cs typeface="Sakkal Majalla"/>
                  </a:rPr>
                  <a:t> تساوي التردد الطبيعي للإهتزاز العرضي بوحدات </a:t>
                </a:r>
                <a:r>
                  <a:rPr lang="en-US" sz="2800" dirty="0">
                    <a:effectLst/>
                    <a:latin typeface="Cambria Math"/>
                    <a:ea typeface="Calibri"/>
                    <a:cs typeface="Sakkal Majalla"/>
                  </a:rPr>
                  <a:t>(Hz)</a:t>
                </a:r>
                <a:r>
                  <a:rPr lang="ar-EG" sz="2800" dirty="0">
                    <a:effectLst/>
                    <a:latin typeface="Cambria Math"/>
                    <a:ea typeface="Calibri"/>
                    <a:cs typeface="Sakkal Majalla"/>
                  </a:rPr>
                  <a:t> ، فإن السرعة الحرجة للعمود بوحدات </a:t>
                </a:r>
                <a:r>
                  <a:rPr lang="en-US" sz="2800" dirty="0">
                    <a:effectLst/>
                    <a:latin typeface="Cambria Math"/>
                    <a:ea typeface="Calibri"/>
                    <a:cs typeface="Sakkal Majalla"/>
                  </a:rPr>
                  <a:t>(r.p.m.)</a:t>
                </a:r>
                <a:r>
                  <a:rPr lang="ar-EG" sz="2800" dirty="0">
                    <a:effectLst/>
                    <a:latin typeface="Cambria Math"/>
                    <a:ea typeface="Calibri"/>
                    <a:cs typeface="Sakkal Majalla"/>
                  </a:rPr>
                  <a:t> تحسب كما يلي:</a:t>
                </a:r>
                <a:endParaRPr lang="en-US" sz="2800" dirty="0">
                  <a:effectLst/>
                  <a:latin typeface="Cambria Math"/>
                  <a:ea typeface="Calibri"/>
                  <a:cs typeface="Sakkal Majalla"/>
                </a:endParaRPr>
              </a:p>
              <a:p>
                <a:pPr marL="863600" algn="just"/>
                <a:r>
                  <a:rPr lang="en-US" sz="2800" dirty="0">
                    <a:effectLst/>
                    <a:latin typeface="Cambria Math"/>
                    <a:ea typeface="Calibri"/>
                    <a:cs typeface="Sakkal Majalla"/>
                    <a:sym typeface="Symbol"/>
                  </a:rPr>
                  <a:t></a:t>
                </a:r>
                <a:r>
                  <a:rPr lang="ar-EG" sz="2800" dirty="0">
                    <a:effectLst/>
                    <a:latin typeface="Cambria Math"/>
                    <a:ea typeface="Calibri"/>
                    <a:cs typeface="Sakkal Majalla"/>
                  </a:rPr>
                  <a:t> السرعة الحرجة للعمود</a:t>
                </a:r>
                <a:endParaRPr lang="en-US" sz="2800" dirty="0">
                  <a:effectLst/>
                  <a:latin typeface="Cambria Math"/>
                  <a:ea typeface="Calibri"/>
                  <a:cs typeface="Sakkal Majalla"/>
                </a:endParaRPr>
              </a:p>
              <a:p>
                <a:pPr algn="l" rtl="0">
                  <a:spcAft>
                    <a:spcPts val="100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𝑁</m:t>
                          </m:r>
                        </m:e>
                        <m:sub>
                          <m:r>
                            <a:rPr lang="en-US" sz="2800" i="1">
                              <a:effectLst/>
                              <a:latin typeface="Cambria Math"/>
                              <a:ea typeface="Calibri"/>
                              <a:cs typeface="Sakkal Majalla"/>
                            </a:rPr>
                            <m:t>𝑐</m:t>
                          </m:r>
                        </m:sub>
                      </m:sSub>
                      <m:r>
                        <a:rPr lang="en-US" sz="2800" i="1">
                          <a:effectLst/>
                          <a:latin typeface="Cambria Math"/>
                          <a:ea typeface="Calibri"/>
                          <a:cs typeface="Sakkal Majalla"/>
                        </a:rPr>
                        <m:t>=</m:t>
                      </m:r>
                      <m:r>
                        <a:rPr lang="en-US" sz="2800" i="1">
                          <a:effectLst/>
                          <a:latin typeface="Cambria Math"/>
                          <a:ea typeface="Calibri"/>
                          <a:cs typeface="Sakkal Majalla"/>
                        </a:rPr>
                        <m:t>43</m:t>
                      </m:r>
                      <m:r>
                        <a:rPr lang="en-US" sz="2800" i="1">
                          <a:effectLst/>
                          <a:latin typeface="Cambria Math"/>
                          <a:ea typeface="Calibri"/>
                          <a:cs typeface="Sakkal Majalla"/>
                        </a:rPr>
                        <m:t>.</m:t>
                      </m:r>
                      <m:r>
                        <a:rPr lang="en-US" sz="2800" i="1">
                          <a:effectLst/>
                          <a:latin typeface="Cambria Math"/>
                          <a:ea typeface="Calibri"/>
                          <a:cs typeface="Sakkal Majalla"/>
                        </a:rPr>
                        <m:t>3</m:t>
                      </m:r>
                      <m:r>
                        <a:rPr lang="en-US" sz="2800" i="1">
                          <a:effectLst/>
                          <a:latin typeface="Cambria Math"/>
                          <a:ea typeface="Calibri"/>
                          <a:cs typeface="Sakkal Majalla"/>
                        </a:rPr>
                        <m:t>×</m:t>
                      </m:r>
                      <m:r>
                        <a:rPr lang="en-US" sz="2800" i="1">
                          <a:effectLst/>
                          <a:latin typeface="Cambria Math"/>
                          <a:ea typeface="Calibri"/>
                          <a:cs typeface="Sakkal Majalla"/>
                        </a:rPr>
                        <m:t>60</m:t>
                      </m:r>
                      <m:r>
                        <a:rPr lang="en-US" sz="2800" i="1">
                          <a:effectLst/>
                          <a:latin typeface="Cambria Math"/>
                          <a:ea typeface="Calibri"/>
                          <a:cs typeface="Sakkal Majalla"/>
                        </a:rPr>
                        <m:t>=</m:t>
                      </m:r>
                      <m:r>
                        <a:rPr lang="en-US" sz="2800" i="1">
                          <a:effectLst/>
                          <a:latin typeface="Cambria Math"/>
                          <a:ea typeface="Calibri"/>
                          <a:cs typeface="Sakkal Majalla"/>
                        </a:rPr>
                        <m:t>2598</m:t>
                      </m:r>
                      <m:r>
                        <a:rPr lang="en-US" sz="2800" i="1">
                          <a:effectLst/>
                          <a:latin typeface="Cambria Math"/>
                          <a:ea typeface="Calibri"/>
                          <a:cs typeface="Sakkal Majalla"/>
                        </a:rPr>
                        <m:t> </m:t>
                      </m:r>
                      <m:r>
                        <m:rPr>
                          <m:nor/>
                        </m:rPr>
                        <a:rPr lang="en-US" sz="2800">
                          <a:effectLst/>
                          <a:latin typeface="Cambria Math"/>
                          <a:ea typeface="Calibri"/>
                          <a:cs typeface="Sakkal Majalla"/>
                        </a:rPr>
                        <m:t>r</m:t>
                      </m:r>
                      <m:r>
                        <m:rPr>
                          <m:nor/>
                        </m:rPr>
                        <a:rPr lang="en-US" sz="2800">
                          <a:effectLst/>
                          <a:latin typeface="Cambria Math"/>
                          <a:ea typeface="Calibri"/>
                          <a:cs typeface="Sakkal Majalla"/>
                        </a:rPr>
                        <m:t>.</m:t>
                      </m:r>
                      <m:r>
                        <m:rPr>
                          <m:nor/>
                        </m:rPr>
                        <a:rPr lang="en-US" sz="2800">
                          <a:effectLst/>
                          <a:latin typeface="Cambria Math"/>
                          <a:ea typeface="Calibri"/>
                          <a:cs typeface="Sakkal Majalla"/>
                        </a:rPr>
                        <m:t>p</m:t>
                      </m:r>
                      <m:r>
                        <m:rPr>
                          <m:nor/>
                        </m:rPr>
                        <a:rPr lang="en-US" sz="2800">
                          <a:effectLst/>
                          <a:latin typeface="Cambria Math"/>
                          <a:ea typeface="Calibri"/>
                          <a:cs typeface="Sakkal Majalla"/>
                        </a:rPr>
                        <m:t>.</m:t>
                      </m:r>
                      <m:r>
                        <m:rPr>
                          <m:nor/>
                        </m:rPr>
                        <a:rPr lang="en-US" sz="2800">
                          <a:effectLst/>
                          <a:latin typeface="Cambria Math"/>
                          <a:ea typeface="Calibri"/>
                          <a:cs typeface="Sakkal Majalla"/>
                        </a:rPr>
                        <m:t>m</m:t>
                      </m:r>
                      <m:r>
                        <m:rPr>
                          <m:nor/>
                        </m:rPr>
                        <a:rPr lang="en-US" sz="2800">
                          <a:effectLst/>
                          <a:latin typeface="Cambria Math"/>
                          <a:ea typeface="Calibri"/>
                          <a:cs typeface="Sakkal Majalla"/>
                        </a:rPr>
                        <m:t>.</m:t>
                      </m:r>
                    </m:oMath>
                  </m:oMathPara>
                </a14:m>
                <a:endParaRPr lang="en-US" sz="2800" dirty="0">
                  <a:effectLst/>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87624" y="764704"/>
                <a:ext cx="7632848" cy="5945089"/>
              </a:xfrm>
              <a:prstGeom prst="rect">
                <a:avLst/>
              </a:prstGeom>
              <a:blipFill rotWithShape="1">
                <a:blip r:embed="rId2"/>
                <a:stretch>
                  <a:fillRect l="-2796" t="-615" r="-639"/>
                </a:stretch>
              </a:blipFill>
            </p:spPr>
            <p:txBody>
              <a:bodyPr/>
              <a:lstStyle/>
              <a:p>
                <a:r>
                  <a:rPr lang="ar-EG">
                    <a:noFill/>
                  </a:rPr>
                  <a:t> </a:t>
                </a:r>
              </a:p>
            </p:txBody>
          </p:sp>
        </mc:Fallback>
      </mc:AlternateContent>
    </p:spTree>
    <p:extLst>
      <p:ext uri="{BB962C8B-B14F-4D97-AF65-F5344CB8AC3E}">
        <p14:creationId xmlns:p14="http://schemas.microsoft.com/office/powerpoint/2010/main" val="2356620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548680"/>
            <a:ext cx="7124328" cy="864096"/>
          </a:xfrm>
        </p:spPr>
        <p:txBody>
          <a:bodyPr>
            <a:normAutofit/>
          </a:bodyPr>
          <a:lstStyle/>
          <a:p>
            <a:pPr marL="182880" algn="ctr"/>
            <a:r>
              <a:rPr lang="ar-EG" sz="4800" b="1" dirty="0" smtClean="0">
                <a:solidFill>
                  <a:schemeClr val="tx1"/>
                </a:solidFill>
                <a:effectLst>
                  <a:outerShdw blurRad="38100" dist="38100" dir="2700000" algn="tl">
                    <a:srgbClr val="000000">
                      <a:alpha val="43137"/>
                    </a:srgbClr>
                  </a:outerShdw>
                </a:effectLst>
                <a:cs typeface="Simple Bold Jut Out" pitchFamily="2" charset="-78"/>
              </a:rPr>
              <a:t>أنواع الحركة الإهتزازية</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p:nvPr/>
        </p:nvSpPr>
        <p:spPr>
          <a:xfrm>
            <a:off x="1691680" y="2132856"/>
            <a:ext cx="6840760" cy="2659446"/>
          </a:xfrm>
          <a:prstGeom prst="rect">
            <a:avLst/>
          </a:prstGeom>
        </p:spPr>
        <p:txBody>
          <a:bodyPr wrap="square">
            <a:spAutoFit/>
          </a:bodyPr>
          <a:lstStyle/>
          <a:p>
            <a:pPr marL="868680" lvl="1" indent="-685800" algn="just">
              <a:lnSpc>
                <a:spcPct val="115000"/>
              </a:lnSpc>
              <a:spcBef>
                <a:spcPct val="0"/>
              </a:spcBef>
              <a:spcAft>
                <a:spcPts val="1000"/>
              </a:spcAft>
              <a:buFont typeface="Wingdings" panose="05000000000000000000" pitchFamily="2" charset="2"/>
              <a:buChar char="§"/>
            </a:pPr>
            <a:r>
              <a:rPr lang="ar-EG" sz="4400" b="1" dirty="0">
                <a:effectLst>
                  <a:outerShdw blurRad="38100" dist="38100" dir="2700000" algn="tl">
                    <a:srgbClr val="000000">
                      <a:alpha val="43137"/>
                    </a:srgbClr>
                  </a:outerShdw>
                </a:effectLst>
                <a:latin typeface="+mj-lt"/>
                <a:ea typeface="+mj-ea"/>
                <a:cs typeface="Simple Bold Jut Out" pitchFamily="2" charset="-78"/>
              </a:rPr>
              <a:t>الإهتزازات الحرة أو الطبيعية</a:t>
            </a:r>
          </a:p>
          <a:p>
            <a:pPr marL="868680" lvl="1" indent="-685800" algn="just">
              <a:lnSpc>
                <a:spcPct val="115000"/>
              </a:lnSpc>
              <a:spcBef>
                <a:spcPct val="0"/>
              </a:spcBef>
              <a:spcAft>
                <a:spcPts val="1000"/>
              </a:spcAft>
              <a:buFont typeface="Wingdings" panose="05000000000000000000" pitchFamily="2" charset="2"/>
              <a:buChar char="§"/>
            </a:pPr>
            <a:r>
              <a:rPr lang="ar-EG" sz="4400" b="1" dirty="0">
                <a:effectLst>
                  <a:outerShdw blurRad="38100" dist="38100" dir="2700000" algn="tl">
                    <a:srgbClr val="000000">
                      <a:alpha val="43137"/>
                    </a:srgbClr>
                  </a:outerShdw>
                </a:effectLst>
                <a:latin typeface="+mj-lt"/>
                <a:ea typeface="+mj-ea"/>
                <a:cs typeface="Simple Bold Jut Out" pitchFamily="2" charset="-78"/>
              </a:rPr>
              <a:t>الإهتزازات الجبرية</a:t>
            </a:r>
          </a:p>
          <a:p>
            <a:pPr marL="868680" lvl="1" indent="-685800" algn="just">
              <a:lnSpc>
                <a:spcPct val="115000"/>
              </a:lnSpc>
              <a:spcBef>
                <a:spcPct val="0"/>
              </a:spcBef>
              <a:spcAft>
                <a:spcPts val="1000"/>
              </a:spcAft>
              <a:buFont typeface="Wingdings" panose="05000000000000000000" pitchFamily="2" charset="2"/>
              <a:buChar char="§"/>
            </a:pPr>
            <a:r>
              <a:rPr lang="ar-EG" sz="4400" b="1" dirty="0">
                <a:effectLst>
                  <a:outerShdw blurRad="38100" dist="38100" dir="2700000" algn="tl">
                    <a:srgbClr val="000000">
                      <a:alpha val="43137"/>
                    </a:srgbClr>
                  </a:outerShdw>
                </a:effectLst>
                <a:latin typeface="+mj-lt"/>
                <a:ea typeface="+mj-ea"/>
                <a:cs typeface="Simple Bold Jut Out" pitchFamily="2" charset="-78"/>
              </a:rPr>
              <a:t>إهتزازات الكبت</a:t>
            </a:r>
            <a:endParaRPr lang="en-US" sz="4400" b="1" dirty="0">
              <a:effectLst>
                <a:outerShdw blurRad="38100" dist="38100" dir="2700000" algn="tl">
                  <a:srgbClr val="000000">
                    <a:alpha val="43137"/>
                  </a:srgbClr>
                </a:outerShdw>
              </a:effectLst>
              <a:latin typeface="+mj-lt"/>
              <a:ea typeface="+mj-ea"/>
              <a:cs typeface="Simple Bold Jut Out" pitchFamily="2" charset="-78"/>
            </a:endParaRPr>
          </a:p>
        </p:txBody>
      </p:sp>
    </p:spTree>
    <p:extLst>
      <p:ext uri="{BB962C8B-B14F-4D97-AF65-F5344CB8AC3E}">
        <p14:creationId xmlns:p14="http://schemas.microsoft.com/office/powerpoint/2010/main" val="3320055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700" y="476672"/>
            <a:ext cx="7124328" cy="792088"/>
          </a:xfrm>
        </p:spPr>
        <p:txBody>
          <a:bodyPr>
            <a:noAutofit/>
          </a:bodyPr>
          <a:lstStyle/>
          <a:p>
            <a:pPr marL="182880" algn="ctr"/>
            <a:r>
              <a:rPr lang="ar-EG" sz="4800" b="1" dirty="0">
                <a:solidFill>
                  <a:schemeClr val="tx1"/>
                </a:solidFill>
                <a:effectLst>
                  <a:outerShdw blurRad="38100" dist="38100" dir="2700000" algn="tl">
                    <a:srgbClr val="000000">
                      <a:alpha val="43137"/>
                    </a:srgbClr>
                  </a:outerShdw>
                </a:effectLst>
                <a:cs typeface="Simple Bold Jut Out" pitchFamily="2" charset="-78"/>
              </a:rPr>
              <a:t>أنواع الإهتزازات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الحرة</a:t>
            </a:r>
            <a:endParaRPr lang="ar-EG" sz="48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802838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497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844824"/>
            <a:ext cx="7124328" cy="1944216"/>
          </a:xfrm>
        </p:spPr>
        <p:txBody>
          <a:bodyPr>
            <a:noAutofit/>
          </a:bodyPr>
          <a:lstStyle/>
          <a:p>
            <a:pPr marL="182880" algn="ctr">
              <a:lnSpc>
                <a:spcPct val="150000"/>
              </a:lnSpc>
            </a:pPr>
            <a:r>
              <a:rPr lang="ar-EG" sz="5400" b="1" dirty="0" smtClean="0">
                <a:solidFill>
                  <a:schemeClr val="tx1"/>
                </a:solidFill>
                <a:effectLst>
                  <a:outerShdw blurRad="38100" dist="38100" dir="2700000" algn="tl">
                    <a:srgbClr val="000000">
                      <a:alpha val="43137"/>
                    </a:srgbClr>
                  </a:outerShdw>
                </a:effectLst>
                <a:cs typeface="Simple Bold Jut Out" pitchFamily="2" charset="-78"/>
              </a:rPr>
              <a:t>طرق تقدير التردد </a:t>
            </a:r>
            <a:r>
              <a:rPr lang="ar-EG" sz="5400" b="1" dirty="0">
                <a:solidFill>
                  <a:schemeClr val="tx1"/>
                </a:solidFill>
                <a:effectLst>
                  <a:outerShdw blurRad="38100" dist="38100" dir="2700000" algn="tl">
                    <a:srgbClr val="000000">
                      <a:alpha val="43137"/>
                    </a:srgbClr>
                  </a:outerShdw>
                </a:effectLst>
                <a:cs typeface="Simple Bold Jut Out" pitchFamily="2" charset="-78"/>
              </a:rPr>
              <a:t>الطبيعي للإهتزازات الطولية الحرة</a:t>
            </a:r>
            <a:endParaRPr lang="ar-EG" sz="5400" b="1" dirty="0">
              <a:solidFill>
                <a:schemeClr val="tx1"/>
              </a:solidFill>
              <a:effectLst>
                <a:outerShdw blurRad="38100" dist="38100" dir="2700000" algn="tl">
                  <a:srgbClr val="000000">
                    <a:alpha val="43137"/>
                  </a:srgbClr>
                </a:outerShdw>
              </a:effectLst>
              <a:cs typeface="Simple Bold Jut Out" pitchFamily="2" charset="-78"/>
            </a:endParaRPr>
          </a:p>
        </p:txBody>
      </p:sp>
    </p:spTree>
    <p:extLst>
      <p:ext uri="{BB962C8B-B14F-4D97-AF65-F5344CB8AC3E}">
        <p14:creationId xmlns:p14="http://schemas.microsoft.com/office/powerpoint/2010/main" val="2604126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64" y="404664"/>
            <a:ext cx="7124328" cy="792088"/>
          </a:xfrm>
        </p:spPr>
        <p:txBody>
          <a:bodyPr>
            <a:noAutofit/>
          </a:bodyPr>
          <a:lstStyle/>
          <a:p>
            <a:pPr marL="182880" algn="ctr"/>
            <a:r>
              <a:rPr lang="ar-EG" sz="4400" b="1" dirty="0">
                <a:solidFill>
                  <a:schemeClr val="tx1"/>
                </a:solidFill>
                <a:effectLst>
                  <a:outerShdw blurRad="38100" dist="38100" dir="2700000" algn="tl">
                    <a:srgbClr val="000000">
                      <a:alpha val="43137"/>
                    </a:srgbClr>
                  </a:outerShdw>
                </a:effectLst>
                <a:cs typeface="Simple Bold Jut Out" pitchFamily="2" charset="-78"/>
              </a:rPr>
              <a:t>أولا: طريقة التوازن</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20294"/>
            <a:ext cx="7488832" cy="439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25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1115616" y="641230"/>
                <a:ext cx="7704856" cy="5425268"/>
              </a:xfrm>
              <a:prstGeom prst="rect">
                <a:avLst/>
              </a:prstGeom>
            </p:spPr>
            <p:txBody>
              <a:bodyPr wrap="square">
                <a:spAutoFit/>
              </a:bodyPr>
              <a:lstStyle/>
              <a:p>
                <a:pPr marL="914400" lvl="1" indent="-457200" algn="just">
                  <a:lnSpc>
                    <a:spcPct val="150000"/>
                  </a:lnSpc>
                  <a:buSzPct val="70000"/>
                  <a:buFont typeface="Wingdings" panose="05000000000000000000" pitchFamily="2" charset="2"/>
                  <a:buChar char="q"/>
                </a:pPr>
                <a:r>
                  <a:rPr lang="ar-EG" sz="2800" b="1" dirty="0">
                    <a:latin typeface="Sakkal Majalla" panose="02000000000000000000" pitchFamily="2" charset="-78"/>
                    <a:ea typeface="Calibri"/>
                    <a:cs typeface="Simple Bold Jut Out"/>
                  </a:rPr>
                  <a:t>قوة إستعادة الجسم للموضع المتوسط </a:t>
                </a:r>
                <a:r>
                  <a:rPr lang="en-US" sz="3200" b="1" i="1" dirty="0">
                    <a:effectLst/>
                    <a:latin typeface="Sakkal Majalla" panose="02000000000000000000" pitchFamily="2" charset="-78"/>
                    <a:ea typeface="Calibri"/>
                    <a:cs typeface="Simple Bold Jut Out"/>
                  </a:rPr>
                  <a:t>Restoring Force</a:t>
                </a:r>
                <a:endParaRPr lang="en-US" sz="2800" b="1" dirty="0">
                  <a:effectLst/>
                  <a:latin typeface="Sakkal Majalla" panose="02000000000000000000" pitchFamily="2" charset="-78"/>
                  <a:ea typeface="Calibri"/>
                  <a:cs typeface="Simple Bold Jut Out"/>
                </a:endParaRPr>
              </a:p>
              <a:p>
                <a:pPr marL="889000" algn="just">
                  <a:lnSpc>
                    <a:spcPct val="150000"/>
                  </a:lnSpc>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Sakkal Majalla"/>
                        </a:rPr>
                        <m:t>𝑹𝒆𝒔𝒕𝒐𝒓𝒊𝒏𝒈</m:t>
                      </m:r>
                      <m:r>
                        <a:rPr lang="en-US" sz="2400" b="1" i="1">
                          <a:effectLst/>
                          <a:latin typeface="Cambria Math"/>
                          <a:ea typeface="Calibri"/>
                          <a:cs typeface="Sakkal Majalla"/>
                        </a:rPr>
                        <m:t> </m:t>
                      </m:r>
                      <m:r>
                        <a:rPr lang="en-US" sz="2400" b="1" i="1">
                          <a:effectLst/>
                          <a:latin typeface="Cambria Math"/>
                          <a:ea typeface="Calibri"/>
                          <a:cs typeface="Sakkal Majalla"/>
                        </a:rPr>
                        <m:t>𝒇𝒐𝒓𝒄𝒆</m:t>
                      </m:r>
                      <m:r>
                        <a:rPr lang="en-US" sz="2400" b="1" i="1">
                          <a:effectLst/>
                          <a:latin typeface="Cambria Math"/>
                          <a:ea typeface="Calibri"/>
                          <a:cs typeface="Sakkal Majalla"/>
                        </a:rPr>
                        <m:t>=</m:t>
                      </m:r>
                      <m:r>
                        <a:rPr lang="en-US" sz="2400" b="1" i="1">
                          <a:effectLst/>
                          <a:latin typeface="Cambria Math"/>
                          <a:ea typeface="Calibri"/>
                          <a:cs typeface="Sakkal Majalla"/>
                        </a:rPr>
                        <m:t>𝒔</m:t>
                      </m:r>
                      <m:r>
                        <a:rPr lang="en-US" sz="2400" b="1" i="1">
                          <a:effectLst/>
                          <a:latin typeface="Cambria Math"/>
                          <a:ea typeface="Calibri"/>
                          <a:cs typeface="Sakkal Majalla"/>
                        </a:rPr>
                        <m:t>.</m:t>
                      </m:r>
                      <m:r>
                        <a:rPr lang="en-US" sz="2400" b="1" i="1">
                          <a:effectLst/>
                          <a:latin typeface="Cambria Math"/>
                          <a:ea typeface="Calibri"/>
                          <a:cs typeface="Sakkal Majalla"/>
                        </a:rPr>
                        <m:t>𝜹</m:t>
                      </m:r>
                      <m:r>
                        <a:rPr lang="en-US" sz="2400" b="1" i="1">
                          <a:effectLst/>
                          <a:latin typeface="Cambria Math"/>
                          <a:ea typeface="Calibri"/>
                          <a:cs typeface="Sakkal Majalla"/>
                        </a:rPr>
                        <m:t>− </m:t>
                      </m:r>
                      <m:r>
                        <a:rPr lang="en-US" sz="2400" b="1" i="1">
                          <a:effectLst/>
                          <a:latin typeface="Cambria Math"/>
                          <a:ea typeface="Calibri"/>
                          <a:cs typeface="Sakkal Majalla"/>
                        </a:rPr>
                        <m:t>𝒔</m:t>
                      </m:r>
                      <m:r>
                        <a:rPr lang="en-US" sz="2400" b="1" i="1">
                          <a:effectLst/>
                          <a:latin typeface="Cambria Math"/>
                          <a:ea typeface="Calibri"/>
                          <a:cs typeface="Sakkal Majalla"/>
                        </a:rPr>
                        <m:t>.</m:t>
                      </m:r>
                      <m:r>
                        <a:rPr lang="en-US" sz="2400" b="1" i="1">
                          <a:effectLst/>
                          <a:latin typeface="Cambria Math"/>
                          <a:ea typeface="Calibri"/>
                          <a:cs typeface="Sakkal Majalla"/>
                        </a:rPr>
                        <m:t>𝜹</m:t>
                      </m:r>
                      <m:r>
                        <a:rPr lang="en-US" sz="2400" b="1" i="1">
                          <a:effectLst/>
                          <a:latin typeface="Cambria Math"/>
                          <a:ea typeface="Calibri"/>
                          <a:cs typeface="Sakkal Majalla"/>
                        </a:rPr>
                        <m:t>−</m:t>
                      </m:r>
                      <m:r>
                        <a:rPr lang="en-US" sz="2400" b="1" i="1">
                          <a:effectLst/>
                          <a:latin typeface="Cambria Math"/>
                          <a:ea typeface="Calibri"/>
                          <a:cs typeface="Sakkal Majalla"/>
                        </a:rPr>
                        <m:t>𝒔</m:t>
                      </m:r>
                      <m:r>
                        <a:rPr lang="en-US" sz="2400" b="1" i="1">
                          <a:effectLst/>
                          <a:latin typeface="Cambria Math"/>
                          <a:ea typeface="Calibri"/>
                          <a:cs typeface="Sakkal Majalla"/>
                        </a:rPr>
                        <m:t>.</m:t>
                      </m:r>
                      <m:r>
                        <a:rPr lang="en-US" sz="2400" b="1" i="1">
                          <a:effectLst/>
                          <a:latin typeface="Cambria Math"/>
                          <a:ea typeface="Calibri"/>
                          <a:cs typeface="Sakkal Majalla"/>
                        </a:rPr>
                        <m:t>𝒙</m:t>
                      </m:r>
                      <m:r>
                        <a:rPr lang="en-US" sz="2400" b="1" i="1">
                          <a:effectLst/>
                          <a:latin typeface="Cambria Math"/>
                          <a:ea typeface="Calibri"/>
                          <a:cs typeface="Sakkal Majalla"/>
                        </a:rPr>
                        <m:t> …   (</m:t>
                      </m:r>
                      <m:r>
                        <a:rPr lang="en-US" sz="2400" b="1" i="1">
                          <a:effectLst/>
                          <a:latin typeface="Cambria Math"/>
                          <a:ea typeface="Calibri"/>
                          <a:cs typeface="Sakkal Majalla"/>
                        </a:rPr>
                        <m:t>𝒊</m:t>
                      </m:r>
                      <m:r>
                        <a:rPr lang="en-US" sz="2400" b="1" i="1">
                          <a:effectLst/>
                          <a:latin typeface="Cambria Math"/>
                          <a:ea typeface="Calibri"/>
                          <a:cs typeface="Sakkal Majalla"/>
                        </a:rPr>
                        <m:t>)</m:t>
                      </m:r>
                    </m:oMath>
                  </m:oMathPara>
                </a14:m>
                <a:endParaRPr lang="en-US" sz="2400" b="1" dirty="0">
                  <a:effectLst/>
                  <a:latin typeface="Sakkal Majalla" panose="02000000000000000000" pitchFamily="2" charset="-78"/>
                  <a:ea typeface="Calibri"/>
                  <a:cs typeface="Simple Bold Jut Out"/>
                </a:endParaRPr>
              </a:p>
              <a:p>
                <a:pPr marL="914400" lvl="1" indent="-457200" algn="just">
                  <a:lnSpc>
                    <a:spcPct val="150000"/>
                  </a:lnSpc>
                  <a:buSzPct val="70000"/>
                  <a:buFont typeface="Wingdings" panose="05000000000000000000" pitchFamily="2" charset="2"/>
                  <a:buChar char="q"/>
                </a:pPr>
                <a:r>
                  <a:rPr lang="ar-EG" sz="2800" b="1" dirty="0">
                    <a:effectLst/>
                    <a:latin typeface="Sakkal Majalla" panose="02000000000000000000" pitchFamily="2" charset="-78"/>
                    <a:ea typeface="Calibri"/>
                    <a:cs typeface="Simple Bold Jut Out"/>
                  </a:rPr>
                  <a:t>ق</a:t>
                </a:r>
                <a:r>
                  <a:rPr lang="ar-EG" sz="2800" b="1" dirty="0">
                    <a:latin typeface="Sakkal Majalla" panose="02000000000000000000" pitchFamily="2" charset="-78"/>
                    <a:ea typeface="Calibri"/>
                    <a:cs typeface="Simple Bold Jut Out"/>
                  </a:rPr>
                  <a:t>وة العجلة </a:t>
                </a:r>
                <a:r>
                  <a:rPr lang="en-US" sz="3200" b="1" i="1" dirty="0">
                    <a:effectLst/>
                    <a:latin typeface="Sakkal Majalla" panose="02000000000000000000" pitchFamily="2" charset="-78"/>
                    <a:ea typeface="Calibri"/>
                    <a:cs typeface="Simple Bold Jut Out"/>
                  </a:rPr>
                  <a:t>Acceleration Force</a:t>
                </a:r>
                <a:endParaRPr lang="en-US" sz="2800" b="1" dirty="0">
                  <a:effectLst/>
                  <a:latin typeface="Sakkal Majalla" panose="02000000000000000000" pitchFamily="2" charset="-78"/>
                  <a:ea typeface="Calibri"/>
                  <a:cs typeface="Simple Bold Jut Out"/>
                </a:endParaRPr>
              </a:p>
              <a:p>
                <a:pPr marL="1231900" indent="-342900" algn="just">
                  <a:lnSpc>
                    <a:spcPct val="150000"/>
                  </a:lnSpc>
                  <a:buSzPct val="70000"/>
                  <a:buFont typeface="Wingdings" panose="05000000000000000000" pitchFamily="2" charset="2"/>
                  <a:buChar char="q"/>
                </a:pPr>
                <a14:m>
                  <m:oMath xmlns:m="http://schemas.openxmlformats.org/officeDocument/2006/math">
                    <m:r>
                      <a:rPr lang="en-US" sz="2400" b="1" i="1">
                        <a:latin typeface="Cambria Math"/>
                        <a:ea typeface="Calibri"/>
                        <a:cs typeface="Sakkal Majalla"/>
                      </a:rPr>
                      <m:t>𝑨𝒄𝒄𝒆𝒓𝒆𝒍𝒂𝒕𝒊𝒐𝒏</m:t>
                    </m:r>
                    <m:r>
                      <a:rPr lang="en-US" sz="2400" b="1" i="1">
                        <a:latin typeface="Cambria Math"/>
                        <a:ea typeface="Calibri"/>
                        <a:cs typeface="Sakkal Majalla"/>
                      </a:rPr>
                      <m:t> </m:t>
                    </m:r>
                    <m:r>
                      <a:rPr lang="en-US" sz="2400" b="1" i="1">
                        <a:latin typeface="Cambria Math"/>
                        <a:ea typeface="Calibri"/>
                        <a:cs typeface="Sakkal Majalla"/>
                      </a:rPr>
                      <m:t>𝒇𝒐𝒓𝒄𝒆</m:t>
                    </m:r>
                    <m:r>
                      <a:rPr lang="en-US" sz="2400" b="1" i="1">
                        <a:latin typeface="Cambria Math"/>
                        <a:ea typeface="Calibri"/>
                        <a:cs typeface="Sakkal Majalla"/>
                      </a:rPr>
                      <m:t>=</m:t>
                    </m:r>
                    <m:r>
                      <a:rPr lang="en-US" sz="2400" b="1" i="1">
                        <a:latin typeface="Cambria Math"/>
                        <a:ea typeface="Calibri"/>
                        <a:cs typeface="Sakkal Majalla"/>
                      </a:rPr>
                      <m:t>𝒎</m:t>
                    </m:r>
                    <m:r>
                      <a:rPr lang="en-US" sz="2400" b="1" i="1">
                        <a:latin typeface="Cambria Math"/>
                        <a:ea typeface="Calibri"/>
                        <a:cs typeface="Sakkal Majalla"/>
                      </a:rPr>
                      <m:t>×</m:t>
                    </m:r>
                    <m:f>
                      <m:fPr>
                        <m:ctrlPr>
                          <a:rPr lang="en-US" sz="2400" b="1" i="1">
                            <a:latin typeface="Cambria Math"/>
                            <a:ea typeface="Calibri"/>
                            <a:cs typeface="Sakkal Majalla"/>
                          </a:rPr>
                        </m:ctrlPr>
                      </m:fPr>
                      <m:num>
                        <m:sSup>
                          <m:sSupPr>
                            <m:ctrlPr>
                              <a:rPr lang="en-US" sz="2400" b="1" i="1">
                                <a:latin typeface="Cambria Math"/>
                                <a:ea typeface="Calibri"/>
                                <a:cs typeface="Sakkal Majalla"/>
                              </a:rPr>
                            </m:ctrlPr>
                          </m:sSupPr>
                          <m:e>
                            <m:r>
                              <a:rPr lang="en-US" sz="2400" b="1" i="1">
                                <a:latin typeface="Cambria Math"/>
                                <a:ea typeface="Calibri"/>
                                <a:cs typeface="Sakkal Majalla"/>
                              </a:rPr>
                              <m:t>𝒅</m:t>
                            </m:r>
                          </m:e>
                          <m:sup>
                            <m:r>
                              <a:rPr lang="en-US" sz="2400" b="1" i="1">
                                <a:latin typeface="Cambria Math"/>
                                <a:ea typeface="Calibri"/>
                                <a:cs typeface="Sakkal Majalla"/>
                              </a:rPr>
                              <m:t>𝟐</m:t>
                            </m:r>
                          </m:sup>
                        </m:sSup>
                        <m:r>
                          <a:rPr lang="en-US" sz="2400" b="1" i="1">
                            <a:latin typeface="Cambria Math"/>
                            <a:ea typeface="Calibri"/>
                            <a:cs typeface="Sakkal Majalla"/>
                          </a:rPr>
                          <m:t>𝒙</m:t>
                        </m:r>
                      </m:num>
                      <m:den>
                        <m:r>
                          <a:rPr lang="en-US" sz="2400" b="1" i="1">
                            <a:latin typeface="Cambria Math"/>
                            <a:ea typeface="Calibri"/>
                            <a:cs typeface="Sakkal Majalla"/>
                          </a:rPr>
                          <m:t>𝒅</m:t>
                        </m:r>
                        <m:sSup>
                          <m:sSupPr>
                            <m:ctrlPr>
                              <a:rPr lang="en-US" sz="2400" b="1" i="1">
                                <a:latin typeface="Cambria Math"/>
                                <a:ea typeface="Calibri"/>
                                <a:cs typeface="Sakkal Majalla"/>
                              </a:rPr>
                            </m:ctrlPr>
                          </m:sSupPr>
                          <m:e>
                            <m:r>
                              <a:rPr lang="en-US" sz="2400" b="1" i="1">
                                <a:latin typeface="Cambria Math"/>
                                <a:ea typeface="Calibri"/>
                                <a:cs typeface="Sakkal Majalla"/>
                              </a:rPr>
                              <m:t>𝒙</m:t>
                            </m:r>
                          </m:e>
                          <m:sup>
                            <m:r>
                              <a:rPr lang="en-US" sz="2400" b="1" i="1">
                                <a:latin typeface="Cambria Math"/>
                                <a:ea typeface="Calibri"/>
                                <a:cs typeface="Sakkal Majalla"/>
                              </a:rPr>
                              <m:t>𝟐</m:t>
                            </m:r>
                          </m:sup>
                        </m:sSup>
                      </m:den>
                    </m:f>
                    <m:r>
                      <a:rPr lang="en-US" sz="2400" b="1" i="1">
                        <a:latin typeface="Cambria Math"/>
                        <a:ea typeface="Calibri"/>
                        <a:cs typeface="Sakkal Majalla"/>
                      </a:rPr>
                      <m:t>  …   (</m:t>
                    </m:r>
                    <m:r>
                      <a:rPr lang="en-US" sz="2400" b="1" i="1">
                        <a:latin typeface="Cambria Math"/>
                        <a:ea typeface="Calibri"/>
                        <a:cs typeface="Sakkal Majalla"/>
                      </a:rPr>
                      <m:t>𝒊𝒊</m:t>
                    </m:r>
                    <m:r>
                      <a:rPr lang="en-US" sz="2400" b="1" i="1">
                        <a:latin typeface="Cambria Math"/>
                        <a:ea typeface="Calibri"/>
                        <a:cs typeface="Sakkal Majalla"/>
                      </a:rPr>
                      <m:t>)</m:t>
                    </m:r>
                  </m:oMath>
                </a14:m>
                <a:endParaRPr lang="en-US" sz="2400" b="1" i="1" dirty="0">
                  <a:latin typeface="Cambria Math"/>
                  <a:ea typeface="Calibri"/>
                  <a:cs typeface="Sakkal Majalla"/>
                </a:endParaRPr>
              </a:p>
              <a:p>
                <a:pPr marL="914400" lvl="1" indent="-457200" algn="just">
                  <a:lnSpc>
                    <a:spcPct val="150000"/>
                  </a:lnSpc>
                  <a:buSzPct val="70000"/>
                  <a:buFont typeface="Wingdings" panose="05000000000000000000" pitchFamily="2" charset="2"/>
                  <a:buChar char="q"/>
                </a:pPr>
                <a:r>
                  <a:rPr lang="ar-EG" sz="2800" b="1" dirty="0">
                    <a:latin typeface="Sakkal Majalla" panose="02000000000000000000" pitchFamily="2" charset="-78"/>
                    <a:ea typeface="Calibri"/>
                    <a:cs typeface="Simple Bold Jut Out"/>
                  </a:rPr>
                  <a:t>معادلة الحركة للجسم الذي كتلته </a:t>
                </a:r>
                <a:r>
                  <a:rPr lang="en-US" sz="2800" b="1" dirty="0" smtClean="0">
                    <a:latin typeface="Sakkal Majalla" panose="02000000000000000000" pitchFamily="2" charset="-78"/>
                    <a:ea typeface="Calibri"/>
                    <a:cs typeface="Simple Bold Jut Out"/>
                  </a:rPr>
                  <a:t>(</a:t>
                </a:r>
                <a:r>
                  <a:rPr lang="en-US" sz="2800" b="1" dirty="0">
                    <a:latin typeface="Sakkal Majalla" panose="02000000000000000000" pitchFamily="2" charset="-78"/>
                    <a:ea typeface="Calibri"/>
                    <a:cs typeface="Simple Bold Jut Out"/>
                  </a:rPr>
                  <a:t>m) </a:t>
                </a:r>
                <a:r>
                  <a:rPr lang="ar-EG" sz="2800" b="1" dirty="0" smtClean="0">
                    <a:latin typeface="Sakkal Majalla" panose="02000000000000000000" pitchFamily="2" charset="-78"/>
                    <a:ea typeface="Calibri"/>
                    <a:cs typeface="Simple Bold Jut Out"/>
                  </a:rPr>
                  <a:t> وبعد </a:t>
                </a:r>
                <a:r>
                  <a:rPr lang="ar-EG" sz="2800" b="1" dirty="0">
                    <a:latin typeface="Sakkal Majalla" panose="02000000000000000000" pitchFamily="2" charset="-78"/>
                    <a:ea typeface="Calibri"/>
                    <a:cs typeface="Simple Bold Jut Out"/>
                  </a:rPr>
                  <a:t>فترة زمنية </a:t>
                </a:r>
                <a:r>
                  <a:rPr lang="en-US" sz="2800" b="1" dirty="0">
                    <a:latin typeface="Sakkal Majalla" panose="02000000000000000000" pitchFamily="2" charset="-78"/>
                    <a:ea typeface="Calibri"/>
                    <a:cs typeface="Simple Bold Jut Out"/>
                  </a:rPr>
                  <a:t>(t)</a:t>
                </a:r>
                <a:r>
                  <a:rPr lang="ar-EG" sz="2800" b="1" dirty="0">
                    <a:latin typeface="Sakkal Majalla" panose="02000000000000000000" pitchFamily="2" charset="-78"/>
                    <a:ea typeface="Calibri"/>
                    <a:cs typeface="Simple Bold Jut Out"/>
                  </a:rPr>
                  <a:t> يتم الحصول عليها من مساواة المعادلتين</a:t>
                </a:r>
                <a:r>
                  <a:rPr lang="en-US" sz="2800" b="1" dirty="0">
                    <a:latin typeface="Sakkal Majalla" panose="02000000000000000000" pitchFamily="2" charset="-78"/>
                    <a:ea typeface="Calibri"/>
                    <a:cs typeface="Simple Bold Jut Out"/>
                  </a:rPr>
                  <a:t>(i) and (ii) </a:t>
                </a:r>
                <a:r>
                  <a:rPr lang="ar-EG" sz="2800" b="1" dirty="0">
                    <a:latin typeface="Sakkal Majalla" panose="02000000000000000000" pitchFamily="2" charset="-78"/>
                    <a:ea typeface="Calibri"/>
                    <a:cs typeface="Simple Bold Jut Out"/>
                  </a:rPr>
                  <a:t> كما يلي:</a:t>
                </a:r>
                <a:endParaRPr lang="en-US" sz="2800" b="1" dirty="0">
                  <a:latin typeface="Sakkal Majalla" panose="02000000000000000000" pitchFamily="2" charset="-78"/>
                  <a:ea typeface="Calibri"/>
                  <a:cs typeface="Simple Bold Jut Out"/>
                </a:endParaRPr>
              </a:p>
              <a:p>
                <a:pPr marL="889000" algn="just">
                  <a:lnSpc>
                    <a:spcPct val="150000"/>
                  </a:lnSpc>
                </a:pPr>
                <a14:m>
                  <m:oMathPara xmlns:m="http://schemas.openxmlformats.org/officeDocument/2006/math">
                    <m:oMathParaPr>
                      <m:jc m:val="centerGroup"/>
                    </m:oMathParaPr>
                    <m:oMath xmlns:m="http://schemas.openxmlformats.org/officeDocument/2006/math">
                      <m:f>
                        <m:fPr>
                          <m:ctrlPr>
                            <a:rPr lang="en-US" sz="2400" b="1" i="1">
                              <a:latin typeface="Cambria Math"/>
                              <a:ea typeface="Calibri"/>
                              <a:cs typeface="Sakkal Majalla"/>
                            </a:rPr>
                          </m:ctrlPr>
                        </m:fPr>
                        <m:num>
                          <m:sSup>
                            <m:sSupPr>
                              <m:ctrlPr>
                                <a:rPr lang="en-US" sz="2400" b="1" i="1">
                                  <a:latin typeface="Cambria Math"/>
                                  <a:ea typeface="Calibri"/>
                                  <a:cs typeface="Sakkal Majalla"/>
                                </a:rPr>
                              </m:ctrlPr>
                            </m:sSupPr>
                            <m:e>
                              <m:r>
                                <a:rPr lang="en-US" sz="2400" b="1" i="1">
                                  <a:latin typeface="Cambria Math"/>
                                  <a:ea typeface="Calibri"/>
                                  <a:cs typeface="Sakkal Majalla"/>
                                </a:rPr>
                                <m:t>𝒅</m:t>
                              </m:r>
                            </m:e>
                            <m:sup>
                              <m:r>
                                <a:rPr lang="en-US" sz="2400" b="1" i="1">
                                  <a:latin typeface="Cambria Math"/>
                                  <a:ea typeface="Calibri"/>
                                  <a:cs typeface="Sakkal Majalla"/>
                                </a:rPr>
                                <m:t>𝟐</m:t>
                              </m:r>
                            </m:sup>
                          </m:sSup>
                          <m:r>
                            <a:rPr lang="en-US" sz="2400" b="1" i="1">
                              <a:latin typeface="Cambria Math"/>
                              <a:ea typeface="Calibri"/>
                              <a:cs typeface="Sakkal Majalla"/>
                            </a:rPr>
                            <m:t>𝒙</m:t>
                          </m:r>
                        </m:num>
                        <m:den>
                          <m:r>
                            <a:rPr lang="en-US" sz="2400" b="1" i="1">
                              <a:latin typeface="Cambria Math"/>
                              <a:ea typeface="Calibri"/>
                              <a:cs typeface="Sakkal Majalla"/>
                            </a:rPr>
                            <m:t>𝒅</m:t>
                          </m:r>
                          <m:sSup>
                            <m:sSupPr>
                              <m:ctrlPr>
                                <a:rPr lang="en-US" sz="2400" b="1" i="1">
                                  <a:latin typeface="Cambria Math"/>
                                  <a:ea typeface="Calibri"/>
                                  <a:cs typeface="Sakkal Majalla"/>
                                </a:rPr>
                              </m:ctrlPr>
                            </m:sSupPr>
                            <m:e>
                              <m:r>
                                <a:rPr lang="en-US" sz="2400" b="1" i="1">
                                  <a:latin typeface="Cambria Math"/>
                                  <a:ea typeface="Calibri"/>
                                  <a:cs typeface="Sakkal Majalla"/>
                                </a:rPr>
                                <m:t>𝒕</m:t>
                              </m:r>
                            </m:e>
                            <m:sup>
                              <m:r>
                                <a:rPr lang="en-US" sz="2400" b="1" i="1">
                                  <a:latin typeface="Cambria Math"/>
                                  <a:ea typeface="Calibri"/>
                                  <a:cs typeface="Sakkal Majalla"/>
                                </a:rPr>
                                <m:t>𝟐</m:t>
                              </m:r>
                            </m:sup>
                          </m:sSup>
                        </m:den>
                      </m:f>
                      <m:r>
                        <a:rPr lang="en-US" sz="2400" b="1" i="1">
                          <a:latin typeface="Cambria Math"/>
                          <a:ea typeface="Calibri"/>
                          <a:cs typeface="Sakkal Majalla"/>
                        </a:rPr>
                        <m:t>+</m:t>
                      </m:r>
                      <m:f>
                        <m:fPr>
                          <m:ctrlPr>
                            <a:rPr lang="en-US" sz="2400" b="1" i="1">
                              <a:latin typeface="Cambria Math"/>
                              <a:ea typeface="Calibri"/>
                              <a:cs typeface="Sakkal Majalla"/>
                            </a:rPr>
                          </m:ctrlPr>
                        </m:fPr>
                        <m:num>
                          <m:r>
                            <a:rPr lang="en-US" sz="2400" b="1" i="1">
                              <a:latin typeface="Cambria Math"/>
                              <a:ea typeface="Calibri"/>
                              <a:cs typeface="Sakkal Majalla"/>
                            </a:rPr>
                            <m:t>𝒔</m:t>
                          </m:r>
                        </m:num>
                        <m:den>
                          <m:r>
                            <a:rPr lang="en-US" sz="2400" b="1" i="1">
                              <a:latin typeface="Cambria Math"/>
                              <a:ea typeface="Calibri"/>
                              <a:cs typeface="Sakkal Majalla"/>
                            </a:rPr>
                            <m:t>𝒎</m:t>
                          </m:r>
                        </m:den>
                      </m:f>
                      <m:r>
                        <a:rPr lang="en-US" sz="2400" b="1" i="1">
                          <a:latin typeface="Cambria Math"/>
                          <a:ea typeface="Calibri"/>
                          <a:cs typeface="Sakkal Majalla"/>
                        </a:rPr>
                        <m:t>×</m:t>
                      </m:r>
                      <m:r>
                        <a:rPr lang="en-US" sz="2400" b="1" i="1">
                          <a:latin typeface="Cambria Math"/>
                          <a:ea typeface="Calibri"/>
                          <a:cs typeface="Sakkal Majalla"/>
                        </a:rPr>
                        <m:t>𝒙</m:t>
                      </m:r>
                      <m:r>
                        <a:rPr lang="en-US" sz="2400" b="1" i="1">
                          <a:latin typeface="Cambria Math"/>
                          <a:ea typeface="Calibri"/>
                          <a:cs typeface="Sakkal Majalla"/>
                        </a:rPr>
                        <m:t>=</m:t>
                      </m:r>
                      <m:r>
                        <a:rPr lang="en-US" sz="2400" b="1" i="1">
                          <a:latin typeface="Cambria Math"/>
                          <a:ea typeface="Calibri"/>
                          <a:cs typeface="Sakkal Majalla"/>
                        </a:rPr>
                        <m:t>𝟎</m:t>
                      </m:r>
                      <m:r>
                        <a:rPr lang="en-US" sz="2400" b="1" i="1">
                          <a:latin typeface="Cambria Math"/>
                          <a:ea typeface="Calibri"/>
                          <a:cs typeface="Sakkal Majalla"/>
                        </a:rPr>
                        <m:t>  …   (</m:t>
                      </m:r>
                      <m:r>
                        <a:rPr lang="en-US" sz="2400" b="1" i="1">
                          <a:latin typeface="Cambria Math"/>
                          <a:ea typeface="Calibri"/>
                          <a:cs typeface="Sakkal Majalla"/>
                        </a:rPr>
                        <m:t>𝒊𝒊𝒊</m:t>
                      </m:r>
                      <m:r>
                        <a:rPr lang="en-US" sz="2400" b="1" i="1">
                          <a:latin typeface="Cambria Math"/>
                          <a:ea typeface="Calibri"/>
                          <a:cs typeface="Sakkal Majalla"/>
                        </a:rPr>
                        <m:t>)</m:t>
                      </m:r>
                    </m:oMath>
                  </m:oMathPara>
                </a14:m>
                <a:endParaRPr lang="en-US" sz="2400" b="1" i="1" dirty="0">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15616" y="641230"/>
                <a:ext cx="7704856" cy="5425268"/>
              </a:xfrm>
              <a:prstGeom prst="rect">
                <a:avLst/>
              </a:prstGeom>
              <a:blipFill rotWithShape="1">
                <a:blip r:embed="rId2"/>
                <a:stretch>
                  <a:fillRect l="-2215"/>
                </a:stretch>
              </a:blipFill>
            </p:spPr>
            <p:txBody>
              <a:bodyPr/>
              <a:lstStyle/>
              <a:p>
                <a:r>
                  <a:rPr lang="ar-EG">
                    <a:noFill/>
                  </a:rPr>
                  <a:t> </a:t>
                </a:r>
              </a:p>
            </p:txBody>
          </p:sp>
        </mc:Fallback>
      </mc:AlternateContent>
    </p:spTree>
    <p:extLst>
      <p:ext uri="{BB962C8B-B14F-4D97-AF65-F5344CB8AC3E}">
        <p14:creationId xmlns:p14="http://schemas.microsoft.com/office/powerpoint/2010/main" val="3955248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14235</TotalTime>
  <Words>2660</Words>
  <Application>Microsoft Office PowerPoint</Application>
  <PresentationFormat>On-screen Show (4:3)</PresentationFormat>
  <Paragraphs>155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Solstice</vt:lpstr>
      <vt:lpstr>المحاضـــــــــــــــــــــــــــرة الثانية</vt:lpstr>
      <vt:lpstr>مفهوم الحركة الإهتزازية</vt:lpstr>
      <vt:lpstr>مفهوم الحركة الإهتزازية</vt:lpstr>
      <vt:lpstr>مفهوم الحركة الإهتزازية</vt:lpstr>
      <vt:lpstr>أنواع الحركة الإهتزازية</vt:lpstr>
      <vt:lpstr>أنواع الإهتزازات الحرة</vt:lpstr>
      <vt:lpstr>طرق تقدير التردد الطبيعي للإهتزازات الطولية الحرة</vt:lpstr>
      <vt:lpstr>أولا: طريقة التوازن</vt:lpstr>
      <vt:lpstr>PowerPoint Presentation</vt:lpstr>
      <vt:lpstr>PowerPoint Presentation</vt:lpstr>
      <vt:lpstr>PowerPoint Presentation</vt:lpstr>
      <vt:lpstr>ثانيا: طريقة الطاقة</vt:lpstr>
      <vt:lpstr>PowerPoint Presentation</vt:lpstr>
      <vt:lpstr>ثالثا: طريقةRayleigh's </vt:lpstr>
      <vt:lpstr>PowerPoint Presentation</vt:lpstr>
      <vt:lpstr>PowerPoint Presentation</vt:lpstr>
      <vt:lpstr>PowerPoint Presentation</vt:lpstr>
      <vt:lpstr>تأثير القصور الذاتي للجسم المرن على الإهتزازات الطولية والعرضية</vt:lpstr>
      <vt:lpstr>PowerPoint Presentation</vt:lpstr>
      <vt:lpstr>ثانيا: في حالة الإهتزازات العرضية</vt:lpstr>
      <vt:lpstr>PowerPoint Presentation</vt:lpstr>
      <vt:lpstr>PowerPoint Presentation</vt:lpstr>
      <vt:lpstr>التردد الطبيعي للإهتزازات العرضية الناتجة عن حمل مركز على كمرة بسيطة </vt:lpstr>
      <vt:lpstr>التردد الطبيعي للإهتزازات العرضية لعمود مرتكز من كلتا نهايته وعليه حملا موزعا بإنتظام</vt:lpstr>
      <vt:lpstr>PowerPoint Presentation</vt:lpstr>
      <vt:lpstr>التردد الطبيعي للإهتزازات الحرة العرضية لعمود مثبت من كلتا نهايته ويحمل حملا موزعا بإنتظام</vt:lpstr>
      <vt:lpstr>PowerPoint Presentation</vt:lpstr>
      <vt:lpstr>التردد الطبيعي للإهتزازات العرضية لعمود مرتكز ومعرض لعدد من الأحمال المركزة</vt:lpstr>
      <vt:lpstr>PowerPoint Presentation</vt:lpstr>
      <vt:lpstr>PowerPoint Presentation</vt:lpstr>
      <vt:lpstr>PowerPoint Presentation</vt:lpstr>
      <vt:lpstr>PowerPoint Presentation</vt:lpstr>
      <vt:lpstr>السرعة الحرجة للعمود Critical Speed of Shaft</vt:lpstr>
      <vt:lpstr>السرعة الحرجة للعمود Critical Speed of Shaft</vt:lpstr>
      <vt:lpstr>السرعة الحرجة للعمود Critical Speed of Shaft</vt:lpstr>
      <vt:lpstr>PowerPoint Presentation</vt:lpstr>
      <vt:lpstr>PowerPoint Presentation</vt:lpstr>
      <vt:lpstr>PowerPoint Presentation</vt:lpstr>
      <vt:lpstr>PowerPoint Presentation</vt:lpstr>
      <vt:lpstr>تمرين محلول (1)</vt:lpstr>
      <vt:lpstr>الحــــــــــــــــــــــــــــــل</vt:lpstr>
      <vt:lpstr>الحــــــــــــــــــــــــــــــل</vt:lpstr>
      <vt:lpstr>الحــــــــــــــــــــــــــــــل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285</cp:revision>
  <cp:lastPrinted>2019-07-07T03:01:33Z</cp:lastPrinted>
  <dcterms:created xsi:type="dcterms:W3CDTF">2018-11-14T20:09:54Z</dcterms:created>
  <dcterms:modified xsi:type="dcterms:W3CDTF">2020-10-30T22:05:55Z</dcterms:modified>
</cp:coreProperties>
</file>